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45"/>
  </p:notesMasterIdLst>
  <p:handoutMasterIdLst>
    <p:handoutMasterId r:id="rId46"/>
  </p:handoutMasterIdLst>
  <p:sldIdLst>
    <p:sldId id="256" r:id="rId2"/>
    <p:sldId id="261" r:id="rId3"/>
    <p:sldId id="298" r:id="rId4"/>
    <p:sldId id="258" r:id="rId5"/>
    <p:sldId id="257" r:id="rId6"/>
    <p:sldId id="265" r:id="rId7"/>
    <p:sldId id="266" r:id="rId8"/>
    <p:sldId id="267" r:id="rId9"/>
    <p:sldId id="268" r:id="rId10"/>
    <p:sldId id="301" r:id="rId11"/>
    <p:sldId id="269" r:id="rId12"/>
    <p:sldId id="271" r:id="rId13"/>
    <p:sldId id="259" r:id="rId14"/>
    <p:sldId id="260" r:id="rId15"/>
    <p:sldId id="262" r:id="rId16"/>
    <p:sldId id="264" r:id="rId17"/>
    <p:sldId id="272" r:id="rId18"/>
    <p:sldId id="280" r:id="rId19"/>
    <p:sldId id="273" r:id="rId20"/>
    <p:sldId id="274" r:id="rId21"/>
    <p:sldId id="275" r:id="rId22"/>
    <p:sldId id="276" r:id="rId23"/>
    <p:sldId id="277" r:id="rId24"/>
    <p:sldId id="281" r:id="rId25"/>
    <p:sldId id="278" r:id="rId26"/>
    <p:sldId id="282" r:id="rId27"/>
    <p:sldId id="283" r:id="rId28"/>
    <p:sldId id="284" r:id="rId29"/>
    <p:sldId id="285" r:id="rId30"/>
    <p:sldId id="288" r:id="rId31"/>
    <p:sldId id="289" r:id="rId32"/>
    <p:sldId id="290" r:id="rId33"/>
    <p:sldId id="291" r:id="rId34"/>
    <p:sldId id="300" r:id="rId35"/>
    <p:sldId id="292" r:id="rId36"/>
    <p:sldId id="293" r:id="rId37"/>
    <p:sldId id="309" r:id="rId38"/>
    <p:sldId id="294" r:id="rId39"/>
    <p:sldId id="295" r:id="rId40"/>
    <p:sldId id="296" r:id="rId41"/>
    <p:sldId id="297" r:id="rId42"/>
    <p:sldId id="303" r:id="rId43"/>
    <p:sldId id="299" r:id="rId44"/>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6">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p:restoredTop sz="80046" autoAdjust="0"/>
  </p:normalViewPr>
  <p:slideViewPr>
    <p:cSldViewPr>
      <p:cViewPr varScale="1">
        <p:scale>
          <a:sx n="88" d="100"/>
          <a:sy n="88" d="100"/>
        </p:scale>
        <p:origin x="1872" y="9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81" d="100"/>
          <a:sy n="81" d="100"/>
        </p:scale>
        <p:origin x="-3972" y="-90"/>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C9C1383B-025B-42ED-AC50-60C4C96B5781}" type="datetimeFigureOut">
              <a:rPr lang="en-GB" smtClean="0"/>
              <a:t>24/02/2026</a:t>
            </a:fld>
            <a:endParaRPr lang="en-GB"/>
          </a:p>
        </p:txBody>
      </p:sp>
      <p:sp>
        <p:nvSpPr>
          <p:cNvPr id="4" name="Footer Placehold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1238066E-DA26-4E55-825C-283DEB8B53C1}" type="slidenum">
              <a:rPr lang="en-GB" smtClean="0"/>
              <a:t>‹#›</a:t>
            </a:fld>
            <a:endParaRPr lang="en-GB"/>
          </a:p>
        </p:txBody>
      </p:sp>
    </p:spTree>
    <p:extLst>
      <p:ext uri="{BB962C8B-B14F-4D97-AF65-F5344CB8AC3E}">
        <p14:creationId xmlns:p14="http://schemas.microsoft.com/office/powerpoint/2010/main" val="14395302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51C36423-D2DB-4590-AE2D-983CC7E10E73}" type="datetimeFigureOut">
              <a:rPr lang="en-GB" smtClean="0"/>
              <a:t>24/02/2026</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ED56B4F8-8185-4078-BC38-89DFEF6B2999}" type="slidenum">
              <a:rPr lang="en-GB" smtClean="0"/>
              <a:t>‹#›</a:t>
            </a:fld>
            <a:endParaRPr lang="en-GB"/>
          </a:p>
        </p:txBody>
      </p:sp>
    </p:spTree>
    <p:extLst>
      <p:ext uri="{BB962C8B-B14F-4D97-AF65-F5344CB8AC3E}">
        <p14:creationId xmlns:p14="http://schemas.microsoft.com/office/powerpoint/2010/main" val="15202184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D56B4F8-8185-4078-BC38-89DFEF6B2999}" type="slidenum">
              <a:rPr lang="en-GB" smtClean="0"/>
              <a:t>1</a:t>
            </a:fld>
            <a:endParaRPr lang="en-GB"/>
          </a:p>
        </p:txBody>
      </p:sp>
    </p:spTree>
    <p:extLst>
      <p:ext uri="{BB962C8B-B14F-4D97-AF65-F5344CB8AC3E}">
        <p14:creationId xmlns:p14="http://schemas.microsoft.com/office/powerpoint/2010/main" val="42671831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p>
          <a:p>
            <a:endParaRPr lang="en-GB" dirty="0"/>
          </a:p>
        </p:txBody>
      </p:sp>
      <p:sp>
        <p:nvSpPr>
          <p:cNvPr id="4" name="Slide Number Placeholder 3"/>
          <p:cNvSpPr>
            <a:spLocks noGrp="1"/>
          </p:cNvSpPr>
          <p:nvPr>
            <p:ph type="sldNum" sz="quarter" idx="5"/>
          </p:nvPr>
        </p:nvSpPr>
        <p:spPr/>
        <p:txBody>
          <a:bodyPr/>
          <a:lstStyle/>
          <a:p>
            <a:fld id="{ED56B4F8-8185-4078-BC38-89DFEF6B2999}" type="slidenum">
              <a:rPr lang="en-GB" smtClean="0"/>
              <a:t>10</a:t>
            </a:fld>
            <a:endParaRPr lang="en-GB"/>
          </a:p>
        </p:txBody>
      </p:sp>
    </p:spTree>
    <p:extLst>
      <p:ext uri="{BB962C8B-B14F-4D97-AF65-F5344CB8AC3E}">
        <p14:creationId xmlns:p14="http://schemas.microsoft.com/office/powerpoint/2010/main" val="7357656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D56B4F8-8185-4078-BC38-89DFEF6B2999}" type="slidenum">
              <a:rPr lang="en-GB" smtClean="0"/>
              <a:t>11</a:t>
            </a:fld>
            <a:endParaRPr lang="en-GB"/>
          </a:p>
        </p:txBody>
      </p:sp>
    </p:spTree>
    <p:extLst>
      <p:ext uri="{BB962C8B-B14F-4D97-AF65-F5344CB8AC3E}">
        <p14:creationId xmlns:p14="http://schemas.microsoft.com/office/powerpoint/2010/main" val="32556030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D56B4F8-8185-4078-BC38-89DFEF6B2999}" type="slidenum">
              <a:rPr lang="en-GB" smtClean="0"/>
              <a:t>12</a:t>
            </a:fld>
            <a:endParaRPr lang="en-GB"/>
          </a:p>
        </p:txBody>
      </p:sp>
    </p:spTree>
    <p:extLst>
      <p:ext uri="{BB962C8B-B14F-4D97-AF65-F5344CB8AC3E}">
        <p14:creationId xmlns:p14="http://schemas.microsoft.com/office/powerpoint/2010/main" val="34628822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D56B4F8-8185-4078-BC38-89DFEF6B2999}" type="slidenum">
              <a:rPr lang="en-GB" smtClean="0"/>
              <a:t>13</a:t>
            </a:fld>
            <a:endParaRPr lang="en-GB"/>
          </a:p>
        </p:txBody>
      </p:sp>
    </p:spTree>
    <p:extLst>
      <p:ext uri="{BB962C8B-B14F-4D97-AF65-F5344CB8AC3E}">
        <p14:creationId xmlns:p14="http://schemas.microsoft.com/office/powerpoint/2010/main" val="11365699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D56B4F8-8185-4078-BC38-89DFEF6B2999}" type="slidenum">
              <a:rPr lang="en-GB" smtClean="0"/>
              <a:t>14</a:t>
            </a:fld>
            <a:endParaRPr lang="en-GB"/>
          </a:p>
        </p:txBody>
      </p:sp>
    </p:spTree>
    <p:extLst>
      <p:ext uri="{BB962C8B-B14F-4D97-AF65-F5344CB8AC3E}">
        <p14:creationId xmlns:p14="http://schemas.microsoft.com/office/powerpoint/2010/main" val="533437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Lived experience – only so much ‘experience and understanding’ you get from a paper.</a:t>
            </a:r>
            <a:r>
              <a:rPr lang="en-GB" baseline="0" dirty="0"/>
              <a:t> </a:t>
            </a:r>
          </a:p>
          <a:p>
            <a:endParaRPr lang="en-GB" baseline="0" dirty="0"/>
          </a:p>
          <a:p>
            <a:r>
              <a:rPr lang="en-GB" baseline="0" dirty="0"/>
              <a:t>You are reliant on the quality of other peoples research. So much critical appraisal… </a:t>
            </a:r>
            <a:endParaRPr lang="en-GB" dirty="0"/>
          </a:p>
          <a:p>
            <a:endParaRPr lang="en-GB" dirty="0"/>
          </a:p>
        </p:txBody>
      </p:sp>
      <p:sp>
        <p:nvSpPr>
          <p:cNvPr id="4" name="Slide Number Placeholder 3"/>
          <p:cNvSpPr>
            <a:spLocks noGrp="1"/>
          </p:cNvSpPr>
          <p:nvPr>
            <p:ph type="sldNum" sz="quarter" idx="10"/>
          </p:nvPr>
        </p:nvSpPr>
        <p:spPr/>
        <p:txBody>
          <a:bodyPr/>
          <a:lstStyle/>
          <a:p>
            <a:fld id="{ED56B4F8-8185-4078-BC38-89DFEF6B2999}" type="slidenum">
              <a:rPr lang="en-GB" smtClean="0"/>
              <a:t>15</a:t>
            </a:fld>
            <a:endParaRPr lang="en-GB"/>
          </a:p>
        </p:txBody>
      </p:sp>
    </p:spTree>
    <p:extLst>
      <p:ext uri="{BB962C8B-B14F-4D97-AF65-F5344CB8AC3E}">
        <p14:creationId xmlns:p14="http://schemas.microsoft.com/office/powerpoint/2010/main" val="376737107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D56B4F8-8185-4078-BC38-89DFEF6B2999}" type="slidenum">
              <a:rPr lang="en-GB" smtClean="0"/>
              <a:t>16</a:t>
            </a:fld>
            <a:endParaRPr lang="en-GB"/>
          </a:p>
        </p:txBody>
      </p:sp>
    </p:spTree>
    <p:extLst>
      <p:ext uri="{BB962C8B-B14F-4D97-AF65-F5344CB8AC3E}">
        <p14:creationId xmlns:p14="http://schemas.microsoft.com/office/powerpoint/2010/main" val="64634731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D56B4F8-8185-4078-BC38-89DFEF6B2999}" type="slidenum">
              <a:rPr lang="en-GB" smtClean="0"/>
              <a:t>17</a:t>
            </a:fld>
            <a:endParaRPr lang="en-GB"/>
          </a:p>
        </p:txBody>
      </p:sp>
    </p:spTree>
    <p:extLst>
      <p:ext uri="{BB962C8B-B14F-4D97-AF65-F5344CB8AC3E}">
        <p14:creationId xmlns:p14="http://schemas.microsoft.com/office/powerpoint/2010/main" val="385138898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D56B4F8-8185-4078-BC38-89DFEF6B2999}" type="slidenum">
              <a:rPr lang="en-GB" smtClean="0"/>
              <a:t>18</a:t>
            </a:fld>
            <a:endParaRPr lang="en-GB"/>
          </a:p>
        </p:txBody>
      </p:sp>
    </p:spTree>
    <p:extLst>
      <p:ext uri="{BB962C8B-B14F-4D97-AF65-F5344CB8AC3E}">
        <p14:creationId xmlns:p14="http://schemas.microsoft.com/office/powerpoint/2010/main" val="20834917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D56B4F8-8185-4078-BC38-89DFEF6B2999}" type="slidenum">
              <a:rPr lang="en-GB" smtClean="0"/>
              <a:t>19</a:t>
            </a:fld>
            <a:endParaRPr lang="en-GB"/>
          </a:p>
        </p:txBody>
      </p:sp>
    </p:spTree>
    <p:extLst>
      <p:ext uri="{BB962C8B-B14F-4D97-AF65-F5344CB8AC3E}">
        <p14:creationId xmlns:p14="http://schemas.microsoft.com/office/powerpoint/2010/main" val="19467576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D56B4F8-8185-4078-BC38-89DFEF6B2999}" type="slidenum">
              <a:rPr lang="en-GB" smtClean="0"/>
              <a:t>2</a:t>
            </a:fld>
            <a:endParaRPr lang="en-GB"/>
          </a:p>
        </p:txBody>
      </p:sp>
    </p:spTree>
    <p:extLst>
      <p:ext uri="{BB962C8B-B14F-4D97-AF65-F5344CB8AC3E}">
        <p14:creationId xmlns:p14="http://schemas.microsoft.com/office/powerpoint/2010/main" val="405544788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D56B4F8-8185-4078-BC38-89DFEF6B2999}" type="slidenum">
              <a:rPr lang="en-GB" smtClean="0"/>
              <a:t>20</a:t>
            </a:fld>
            <a:endParaRPr lang="en-GB"/>
          </a:p>
        </p:txBody>
      </p:sp>
    </p:spTree>
    <p:extLst>
      <p:ext uri="{BB962C8B-B14F-4D97-AF65-F5344CB8AC3E}">
        <p14:creationId xmlns:p14="http://schemas.microsoft.com/office/powerpoint/2010/main" val="220926391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D56B4F8-8185-4078-BC38-89DFEF6B2999}" type="slidenum">
              <a:rPr lang="en-GB" smtClean="0"/>
              <a:t>21</a:t>
            </a:fld>
            <a:endParaRPr lang="en-GB"/>
          </a:p>
        </p:txBody>
      </p:sp>
    </p:spTree>
    <p:extLst>
      <p:ext uri="{BB962C8B-B14F-4D97-AF65-F5344CB8AC3E}">
        <p14:creationId xmlns:p14="http://schemas.microsoft.com/office/powerpoint/2010/main" val="39432398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D56B4F8-8185-4078-BC38-89DFEF6B2999}" type="slidenum">
              <a:rPr lang="en-GB" smtClean="0"/>
              <a:t>22</a:t>
            </a:fld>
            <a:endParaRPr lang="en-GB"/>
          </a:p>
        </p:txBody>
      </p:sp>
    </p:spTree>
    <p:extLst>
      <p:ext uri="{BB962C8B-B14F-4D97-AF65-F5344CB8AC3E}">
        <p14:creationId xmlns:p14="http://schemas.microsoft.com/office/powerpoint/2010/main" val="242604655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D56B4F8-8185-4078-BC38-89DFEF6B2999}" type="slidenum">
              <a:rPr lang="en-GB" smtClean="0"/>
              <a:t>23</a:t>
            </a:fld>
            <a:endParaRPr lang="en-GB"/>
          </a:p>
        </p:txBody>
      </p:sp>
    </p:spTree>
    <p:extLst>
      <p:ext uri="{BB962C8B-B14F-4D97-AF65-F5344CB8AC3E}">
        <p14:creationId xmlns:p14="http://schemas.microsoft.com/office/powerpoint/2010/main" val="257222514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D56B4F8-8185-4078-BC38-89DFEF6B2999}" type="slidenum">
              <a:rPr lang="en-GB" smtClean="0"/>
              <a:t>24</a:t>
            </a:fld>
            <a:endParaRPr lang="en-GB"/>
          </a:p>
        </p:txBody>
      </p:sp>
    </p:spTree>
    <p:extLst>
      <p:ext uri="{BB962C8B-B14F-4D97-AF65-F5344CB8AC3E}">
        <p14:creationId xmlns:p14="http://schemas.microsoft.com/office/powerpoint/2010/main" val="24802240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D56B4F8-8185-4078-BC38-89DFEF6B2999}" type="slidenum">
              <a:rPr lang="en-GB" smtClean="0"/>
              <a:t>25</a:t>
            </a:fld>
            <a:endParaRPr lang="en-GB"/>
          </a:p>
        </p:txBody>
      </p:sp>
    </p:spTree>
    <p:extLst>
      <p:ext uri="{BB962C8B-B14F-4D97-AF65-F5344CB8AC3E}">
        <p14:creationId xmlns:p14="http://schemas.microsoft.com/office/powerpoint/2010/main" val="65966871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D56B4F8-8185-4078-BC38-89DFEF6B2999}" type="slidenum">
              <a:rPr lang="en-GB" smtClean="0"/>
              <a:t>26</a:t>
            </a:fld>
            <a:endParaRPr lang="en-GB"/>
          </a:p>
        </p:txBody>
      </p:sp>
    </p:spTree>
    <p:extLst>
      <p:ext uri="{BB962C8B-B14F-4D97-AF65-F5344CB8AC3E}">
        <p14:creationId xmlns:p14="http://schemas.microsoft.com/office/powerpoint/2010/main" val="236403874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D56B4F8-8185-4078-BC38-89DFEF6B2999}" type="slidenum">
              <a:rPr lang="en-GB" smtClean="0"/>
              <a:t>27</a:t>
            </a:fld>
            <a:endParaRPr lang="en-GB"/>
          </a:p>
        </p:txBody>
      </p:sp>
    </p:spTree>
    <p:extLst>
      <p:ext uri="{BB962C8B-B14F-4D97-AF65-F5344CB8AC3E}">
        <p14:creationId xmlns:p14="http://schemas.microsoft.com/office/powerpoint/2010/main" val="219444436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p>
        </p:txBody>
      </p:sp>
      <p:sp>
        <p:nvSpPr>
          <p:cNvPr id="4" name="Slide Number Placeholder 3"/>
          <p:cNvSpPr>
            <a:spLocks noGrp="1"/>
          </p:cNvSpPr>
          <p:nvPr>
            <p:ph type="sldNum" sz="quarter" idx="10"/>
          </p:nvPr>
        </p:nvSpPr>
        <p:spPr/>
        <p:txBody>
          <a:bodyPr/>
          <a:lstStyle/>
          <a:p>
            <a:fld id="{ED56B4F8-8185-4078-BC38-89DFEF6B2999}" type="slidenum">
              <a:rPr lang="en-GB" smtClean="0"/>
              <a:t>28</a:t>
            </a:fld>
            <a:endParaRPr lang="en-GB"/>
          </a:p>
        </p:txBody>
      </p:sp>
    </p:spTree>
    <p:extLst>
      <p:ext uri="{BB962C8B-B14F-4D97-AF65-F5344CB8AC3E}">
        <p14:creationId xmlns:p14="http://schemas.microsoft.com/office/powerpoint/2010/main" val="334813438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D56B4F8-8185-4078-BC38-89DFEF6B2999}" type="slidenum">
              <a:rPr lang="en-GB" smtClean="0"/>
              <a:t>29</a:t>
            </a:fld>
            <a:endParaRPr lang="en-GB"/>
          </a:p>
        </p:txBody>
      </p:sp>
    </p:spTree>
    <p:extLst>
      <p:ext uri="{BB962C8B-B14F-4D97-AF65-F5344CB8AC3E}">
        <p14:creationId xmlns:p14="http://schemas.microsoft.com/office/powerpoint/2010/main" val="34972151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D56B4F8-8185-4078-BC38-89DFEF6B2999}" type="slidenum">
              <a:rPr lang="en-GB" smtClean="0"/>
              <a:t>3</a:t>
            </a:fld>
            <a:endParaRPr lang="en-GB"/>
          </a:p>
        </p:txBody>
      </p:sp>
    </p:spTree>
    <p:extLst>
      <p:ext uri="{BB962C8B-B14F-4D97-AF65-F5344CB8AC3E}">
        <p14:creationId xmlns:p14="http://schemas.microsoft.com/office/powerpoint/2010/main" val="163676592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D56B4F8-8185-4078-BC38-89DFEF6B2999}" type="slidenum">
              <a:rPr lang="en-GB" smtClean="0"/>
              <a:t>30</a:t>
            </a:fld>
            <a:endParaRPr lang="en-GB"/>
          </a:p>
        </p:txBody>
      </p:sp>
    </p:spTree>
    <p:extLst>
      <p:ext uri="{BB962C8B-B14F-4D97-AF65-F5344CB8AC3E}">
        <p14:creationId xmlns:p14="http://schemas.microsoft.com/office/powerpoint/2010/main" val="247898884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D56B4F8-8185-4078-BC38-89DFEF6B2999}" type="slidenum">
              <a:rPr lang="en-GB" smtClean="0"/>
              <a:t>31</a:t>
            </a:fld>
            <a:endParaRPr lang="en-GB"/>
          </a:p>
        </p:txBody>
      </p:sp>
    </p:spTree>
    <p:extLst>
      <p:ext uri="{BB962C8B-B14F-4D97-AF65-F5344CB8AC3E}">
        <p14:creationId xmlns:p14="http://schemas.microsoft.com/office/powerpoint/2010/main" val="385067399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D56B4F8-8185-4078-BC38-89DFEF6B2999}" type="slidenum">
              <a:rPr lang="en-GB" smtClean="0"/>
              <a:t>32</a:t>
            </a:fld>
            <a:endParaRPr lang="en-GB"/>
          </a:p>
        </p:txBody>
      </p:sp>
    </p:spTree>
    <p:extLst>
      <p:ext uri="{BB962C8B-B14F-4D97-AF65-F5344CB8AC3E}">
        <p14:creationId xmlns:p14="http://schemas.microsoft.com/office/powerpoint/2010/main" val="139223235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D56B4F8-8185-4078-BC38-89DFEF6B2999}" type="slidenum">
              <a:rPr lang="en-GB" smtClean="0"/>
              <a:t>33</a:t>
            </a:fld>
            <a:endParaRPr lang="en-GB"/>
          </a:p>
        </p:txBody>
      </p:sp>
    </p:spTree>
    <p:extLst>
      <p:ext uri="{BB962C8B-B14F-4D97-AF65-F5344CB8AC3E}">
        <p14:creationId xmlns:p14="http://schemas.microsoft.com/office/powerpoint/2010/main" val="242415313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D56B4F8-8185-4078-BC38-89DFEF6B2999}" type="slidenum">
              <a:rPr lang="en-GB" smtClean="0"/>
              <a:t>34</a:t>
            </a:fld>
            <a:endParaRPr lang="en-GB"/>
          </a:p>
        </p:txBody>
      </p:sp>
    </p:spTree>
    <p:extLst>
      <p:ext uri="{BB962C8B-B14F-4D97-AF65-F5344CB8AC3E}">
        <p14:creationId xmlns:p14="http://schemas.microsoft.com/office/powerpoint/2010/main" val="214586828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D56B4F8-8185-4078-BC38-89DFEF6B2999}" type="slidenum">
              <a:rPr lang="en-GB" smtClean="0"/>
              <a:t>35</a:t>
            </a:fld>
            <a:endParaRPr lang="en-GB"/>
          </a:p>
        </p:txBody>
      </p:sp>
    </p:spTree>
    <p:extLst>
      <p:ext uri="{BB962C8B-B14F-4D97-AF65-F5344CB8AC3E}">
        <p14:creationId xmlns:p14="http://schemas.microsoft.com/office/powerpoint/2010/main" val="248122789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dirty="0"/>
          </a:p>
          <a:p>
            <a:endParaRPr lang="en-GB" dirty="0"/>
          </a:p>
        </p:txBody>
      </p:sp>
      <p:sp>
        <p:nvSpPr>
          <p:cNvPr id="4" name="Slide Number Placeholder 3"/>
          <p:cNvSpPr>
            <a:spLocks noGrp="1"/>
          </p:cNvSpPr>
          <p:nvPr>
            <p:ph type="sldNum" sz="quarter" idx="10"/>
          </p:nvPr>
        </p:nvSpPr>
        <p:spPr/>
        <p:txBody>
          <a:bodyPr/>
          <a:lstStyle/>
          <a:p>
            <a:fld id="{ED56B4F8-8185-4078-BC38-89DFEF6B2999}" type="slidenum">
              <a:rPr lang="en-GB" smtClean="0"/>
              <a:t>36</a:t>
            </a:fld>
            <a:endParaRPr lang="en-GB"/>
          </a:p>
        </p:txBody>
      </p:sp>
    </p:spTree>
    <p:extLst>
      <p:ext uri="{BB962C8B-B14F-4D97-AF65-F5344CB8AC3E}">
        <p14:creationId xmlns:p14="http://schemas.microsoft.com/office/powerpoint/2010/main" val="280841683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4BEA969-2FBE-4A5A-B846-3CE4EE544B32}" type="slidenum">
              <a:rPr lang="en-GB" smtClean="0"/>
              <a:t>37</a:t>
            </a:fld>
            <a:endParaRPr lang="en-GB"/>
          </a:p>
        </p:txBody>
      </p:sp>
    </p:spTree>
    <p:extLst>
      <p:ext uri="{BB962C8B-B14F-4D97-AF65-F5344CB8AC3E}">
        <p14:creationId xmlns:p14="http://schemas.microsoft.com/office/powerpoint/2010/main" val="364616969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D56B4F8-8185-4078-BC38-89DFEF6B2999}" type="slidenum">
              <a:rPr lang="en-GB" smtClean="0"/>
              <a:t>38</a:t>
            </a:fld>
            <a:endParaRPr lang="en-GB"/>
          </a:p>
        </p:txBody>
      </p:sp>
    </p:spTree>
    <p:extLst>
      <p:ext uri="{BB962C8B-B14F-4D97-AF65-F5344CB8AC3E}">
        <p14:creationId xmlns:p14="http://schemas.microsoft.com/office/powerpoint/2010/main" val="32842120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D56B4F8-8185-4078-BC38-89DFEF6B2999}" type="slidenum">
              <a:rPr lang="en-GB" smtClean="0"/>
              <a:t>39</a:t>
            </a:fld>
            <a:endParaRPr lang="en-GB"/>
          </a:p>
        </p:txBody>
      </p:sp>
    </p:spTree>
    <p:extLst>
      <p:ext uri="{BB962C8B-B14F-4D97-AF65-F5344CB8AC3E}">
        <p14:creationId xmlns:p14="http://schemas.microsoft.com/office/powerpoint/2010/main" val="15633251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D56B4F8-8185-4078-BC38-89DFEF6B2999}" type="slidenum">
              <a:rPr lang="en-GB" smtClean="0"/>
              <a:t>4</a:t>
            </a:fld>
            <a:endParaRPr lang="en-GB"/>
          </a:p>
        </p:txBody>
      </p:sp>
    </p:spTree>
    <p:extLst>
      <p:ext uri="{BB962C8B-B14F-4D97-AF65-F5344CB8AC3E}">
        <p14:creationId xmlns:p14="http://schemas.microsoft.com/office/powerpoint/2010/main" val="231755974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D56B4F8-8185-4078-BC38-89DFEF6B2999}" type="slidenum">
              <a:rPr lang="en-GB" smtClean="0"/>
              <a:t>40</a:t>
            </a:fld>
            <a:endParaRPr lang="en-GB"/>
          </a:p>
        </p:txBody>
      </p:sp>
    </p:spTree>
    <p:extLst>
      <p:ext uri="{BB962C8B-B14F-4D97-AF65-F5344CB8AC3E}">
        <p14:creationId xmlns:p14="http://schemas.microsoft.com/office/powerpoint/2010/main" val="383293831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D56B4F8-8185-4078-BC38-89DFEF6B2999}" type="slidenum">
              <a:rPr lang="en-GB" smtClean="0"/>
              <a:t>41</a:t>
            </a:fld>
            <a:endParaRPr lang="en-GB"/>
          </a:p>
        </p:txBody>
      </p:sp>
    </p:spTree>
    <p:extLst>
      <p:ext uri="{BB962C8B-B14F-4D97-AF65-F5344CB8AC3E}">
        <p14:creationId xmlns:p14="http://schemas.microsoft.com/office/powerpoint/2010/main" val="80527417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D56B4F8-8185-4078-BC38-89DFEF6B2999}" type="slidenum">
              <a:rPr lang="en-GB" smtClean="0"/>
              <a:t>42</a:t>
            </a:fld>
            <a:endParaRPr lang="en-GB"/>
          </a:p>
        </p:txBody>
      </p:sp>
    </p:spTree>
    <p:extLst>
      <p:ext uri="{BB962C8B-B14F-4D97-AF65-F5344CB8AC3E}">
        <p14:creationId xmlns:p14="http://schemas.microsoft.com/office/powerpoint/2010/main" val="11575022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D56B4F8-8185-4078-BC38-89DFEF6B2999}" type="slidenum">
              <a:rPr lang="en-GB" smtClean="0"/>
              <a:t>5</a:t>
            </a:fld>
            <a:endParaRPr lang="en-GB"/>
          </a:p>
        </p:txBody>
      </p:sp>
    </p:spTree>
    <p:extLst>
      <p:ext uri="{BB962C8B-B14F-4D97-AF65-F5344CB8AC3E}">
        <p14:creationId xmlns:p14="http://schemas.microsoft.com/office/powerpoint/2010/main" val="36131421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D56B4F8-8185-4078-BC38-89DFEF6B2999}" type="slidenum">
              <a:rPr lang="en-GB" smtClean="0"/>
              <a:t>6</a:t>
            </a:fld>
            <a:endParaRPr lang="en-GB"/>
          </a:p>
        </p:txBody>
      </p:sp>
    </p:spTree>
    <p:extLst>
      <p:ext uri="{BB962C8B-B14F-4D97-AF65-F5344CB8AC3E}">
        <p14:creationId xmlns:p14="http://schemas.microsoft.com/office/powerpoint/2010/main" val="42642473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D56B4F8-8185-4078-BC38-89DFEF6B2999}" type="slidenum">
              <a:rPr lang="en-GB" smtClean="0"/>
              <a:t>7</a:t>
            </a:fld>
            <a:endParaRPr lang="en-GB"/>
          </a:p>
        </p:txBody>
      </p:sp>
    </p:spTree>
    <p:extLst>
      <p:ext uri="{BB962C8B-B14F-4D97-AF65-F5344CB8AC3E}">
        <p14:creationId xmlns:p14="http://schemas.microsoft.com/office/powerpoint/2010/main" val="29429821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D56B4F8-8185-4078-BC38-89DFEF6B2999}" type="slidenum">
              <a:rPr lang="en-GB" smtClean="0"/>
              <a:t>8</a:t>
            </a:fld>
            <a:endParaRPr lang="en-GB"/>
          </a:p>
        </p:txBody>
      </p:sp>
    </p:spTree>
    <p:extLst>
      <p:ext uri="{BB962C8B-B14F-4D97-AF65-F5344CB8AC3E}">
        <p14:creationId xmlns:p14="http://schemas.microsoft.com/office/powerpoint/2010/main" val="41314364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D56B4F8-8185-4078-BC38-89DFEF6B2999}" type="slidenum">
              <a:rPr lang="en-GB" smtClean="0"/>
              <a:t>9</a:t>
            </a:fld>
            <a:endParaRPr lang="en-GB"/>
          </a:p>
        </p:txBody>
      </p:sp>
    </p:spTree>
    <p:extLst>
      <p:ext uri="{BB962C8B-B14F-4D97-AF65-F5344CB8AC3E}">
        <p14:creationId xmlns:p14="http://schemas.microsoft.com/office/powerpoint/2010/main" val="11348167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670092D7-AB2F-4596-9AB1-12202662C021}" type="datetimeFigureOut">
              <a:rPr lang="en-GB" smtClean="0"/>
              <a:t>24/02/2026</a:t>
            </a:fld>
            <a:endParaRPr lang="en-GB"/>
          </a:p>
        </p:txBody>
      </p:sp>
      <p:sp>
        <p:nvSpPr>
          <p:cNvPr id="17" name="Footer Placeholder 16"/>
          <p:cNvSpPr>
            <a:spLocks noGrp="1"/>
          </p:cNvSpPr>
          <p:nvPr>
            <p:ph type="ftr" sz="quarter" idx="11"/>
          </p:nvPr>
        </p:nvSpPr>
        <p:spPr/>
        <p:txBody>
          <a:bodyPr/>
          <a:lstStyle/>
          <a:p>
            <a:endParaRPr lang="en-GB"/>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D2C1509E-A349-4C70-A8E3-4A7DA1DB09DF}" type="slidenum">
              <a:rPr lang="en-GB" smtClean="0"/>
              <a:t>‹#›</a:t>
            </a:fld>
            <a:endParaRPr lang="en-GB"/>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dirty="0"/>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70092D7-AB2F-4596-9AB1-12202662C021}" type="datetimeFigureOut">
              <a:rPr lang="en-GB" smtClean="0"/>
              <a:t>24/02/2026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2C1509E-A349-4C70-A8E3-4A7DA1DB09DF}" type="slidenum">
              <a:rPr lang="en-GB" smtClean="0"/>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D2C1509E-A349-4C70-A8E3-4A7DA1DB09DF}" type="slidenum">
              <a:rPr lang="en-GB" smtClean="0"/>
              <a:t>‹#›</a:t>
            </a:fld>
            <a:endParaRPr lang="en-GB"/>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70092D7-AB2F-4596-9AB1-12202662C021}" type="datetimeFigureOut">
              <a:rPr lang="en-GB" smtClean="0"/>
              <a:t>24/02/2026</a:t>
            </a:fld>
            <a:endParaRPr lang="en-GB"/>
          </a:p>
        </p:txBody>
      </p:sp>
      <p:sp>
        <p:nvSpPr>
          <p:cNvPr id="5" name="Footer Placeholder 4"/>
          <p:cNvSpPr>
            <a:spLocks noGrp="1"/>
          </p:cNvSpPr>
          <p:nvPr>
            <p:ph type="ftr" sz="quarter" idx="11"/>
          </p:nvPr>
        </p:nvSpPr>
        <p:spPr/>
        <p:txBody>
          <a:bodyPr/>
          <a:lstStyle/>
          <a:p>
            <a:endParaRPr lang="en-GB"/>
          </a:p>
        </p:txBody>
      </p:sp>
      <p:sp>
        <p:nvSpPr>
          <p:cNvPr id="2" name="Vertical Title 1"/>
          <p:cNvSpPr>
            <a:spLocks noGrp="1"/>
          </p:cNvSpPr>
          <p:nvPr>
            <p:ph type="title" orient="vert"/>
          </p:nvPr>
        </p:nvSpPr>
        <p:spPr>
          <a:xfrm>
            <a:off x="7391400" y="304801"/>
            <a:ext cx="1447800" cy="5851525"/>
          </a:xfrm>
        </p:spPr>
        <p:txBody>
          <a:bodyPr vert="eaVert"/>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dirty="0"/>
              <a:t>Click to edit Master title style</a:t>
            </a:r>
          </a:p>
        </p:txBody>
      </p:sp>
      <p:sp>
        <p:nvSpPr>
          <p:cNvPr id="4" name="Date Placeholder 3"/>
          <p:cNvSpPr>
            <a:spLocks noGrp="1"/>
          </p:cNvSpPr>
          <p:nvPr>
            <p:ph type="dt" sz="half" idx="10"/>
          </p:nvPr>
        </p:nvSpPr>
        <p:spPr/>
        <p:txBody>
          <a:bodyPr/>
          <a:lstStyle/>
          <a:p>
            <a:fld id="{670092D7-AB2F-4596-9AB1-12202662C021}" type="datetimeFigureOut">
              <a:rPr lang="en-GB" smtClean="0"/>
              <a:t>24/02/2026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a:xfrm>
            <a:off x="4361688" y="1026372"/>
            <a:ext cx="457200" cy="441325"/>
          </a:xfrm>
        </p:spPr>
        <p:txBody>
          <a:bodyPr/>
          <a:lstStyle/>
          <a:p>
            <a:fld id="{D2C1509E-A349-4C70-A8E3-4A7DA1DB09DF}" type="slidenum">
              <a:rPr lang="en-GB" smtClean="0"/>
              <a:t>‹#›</a:t>
            </a:fld>
            <a:endParaRPr lang="en-GB"/>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GB"/>
          </a:p>
        </p:txBody>
      </p:sp>
      <p:sp>
        <p:nvSpPr>
          <p:cNvPr id="4" name="Date Placeholder 3"/>
          <p:cNvSpPr>
            <a:spLocks noGrp="1"/>
          </p:cNvSpPr>
          <p:nvPr>
            <p:ph type="dt" sz="half" idx="10"/>
          </p:nvPr>
        </p:nvSpPr>
        <p:spPr/>
        <p:txBody>
          <a:bodyPr/>
          <a:lstStyle/>
          <a:p>
            <a:fld id="{670092D7-AB2F-4596-9AB1-12202662C021}" type="datetimeFigureOut">
              <a:rPr lang="en-GB" smtClean="0"/>
              <a:t>24/02/2026</a:t>
            </a:fld>
            <a:endParaRPr lang="en-GB"/>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D2C1509E-A349-4C70-A8E3-4A7DA1DB09DF}" type="slidenum">
              <a:rPr lang="en-GB" smtClean="0"/>
              <a:t>‹#›</a:t>
            </a:fld>
            <a:endParaRPr lang="en-GB"/>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a:t>Click to edit Master title style</a:t>
            </a:r>
          </a:p>
        </p:txBody>
      </p:sp>
      <p:sp>
        <p:nvSpPr>
          <p:cNvPr id="5" name="Date Placeholder 4"/>
          <p:cNvSpPr>
            <a:spLocks noGrp="1"/>
          </p:cNvSpPr>
          <p:nvPr>
            <p:ph type="dt" sz="half" idx="10"/>
          </p:nvPr>
        </p:nvSpPr>
        <p:spPr>
          <a:xfrm>
            <a:off x="5791200" y="6409944"/>
            <a:ext cx="3044952" cy="365760"/>
          </a:xfrm>
        </p:spPr>
        <p:txBody>
          <a:bodyPr/>
          <a:lstStyle/>
          <a:p>
            <a:fld id="{670092D7-AB2F-4596-9AB1-12202662C021}" type="datetimeFigureOut">
              <a:rPr lang="en-GB" smtClean="0"/>
              <a:t>24/02/2026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2C1509E-A349-4C70-A8E3-4A7DA1DB09DF}" type="slidenum">
              <a:rPr lang="en-GB" smtClean="0"/>
              <a:t>‹#›</a:t>
            </a:fld>
            <a:endParaRPr lang="en-GB"/>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670092D7-AB2F-4596-9AB1-12202662C021}" type="datetimeFigureOut">
              <a:rPr lang="en-GB" smtClean="0"/>
              <a:t>24/02/2026</a:t>
            </a:fld>
            <a:endParaRPr lang="en-GB"/>
          </a:p>
        </p:txBody>
      </p:sp>
      <p:sp>
        <p:nvSpPr>
          <p:cNvPr id="8" name="Footer Placeholder 7"/>
          <p:cNvSpPr>
            <a:spLocks noGrp="1"/>
          </p:cNvSpPr>
          <p:nvPr>
            <p:ph type="ftr" sz="quarter" idx="11"/>
          </p:nvPr>
        </p:nvSpPr>
        <p:spPr>
          <a:xfrm>
            <a:off x="304800" y="6409944"/>
            <a:ext cx="3581400" cy="365760"/>
          </a:xfrm>
        </p:spPr>
        <p:txBody>
          <a:bodyPr/>
          <a:lstStyle/>
          <a:p>
            <a:endParaRPr lang="en-GB"/>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D2C1509E-A349-4C70-A8E3-4A7DA1DB09DF}" type="slidenum">
              <a:rPr lang="en-GB" smtClean="0"/>
              <a:t>‹#›</a:t>
            </a:fld>
            <a:endParaRPr lang="en-GB"/>
          </a:p>
        </p:txBody>
      </p:sp>
      <p:sp>
        <p:nvSpPr>
          <p:cNvPr id="23" name="Title 22"/>
          <p:cNvSpPr>
            <a:spLocks noGrp="1"/>
          </p:cNvSpPr>
          <p:nvPr>
            <p:ph type="title"/>
          </p:nvPr>
        </p:nvSpPr>
        <p:spPr/>
        <p:txBody>
          <a:bodyPr rtlCol="0" anchor="b" anchorCtr="0"/>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670092D7-AB2F-4596-9AB1-12202662C021}" type="datetimeFigureOut">
              <a:rPr lang="en-GB" smtClean="0"/>
              <a:t>24/02/2026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a:xfrm>
            <a:off x="4343400" y="1036020"/>
            <a:ext cx="457200" cy="441325"/>
          </a:xfrm>
        </p:spPr>
        <p:txBody>
          <a:bodyPr/>
          <a:lstStyle/>
          <a:p>
            <a:fld id="{D2C1509E-A349-4C70-A8E3-4A7DA1DB09DF}"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670092D7-AB2F-4596-9AB1-12202662C021}" type="datetimeFigureOut">
              <a:rPr lang="en-GB" smtClean="0"/>
              <a:t>24/02/2026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D2C1509E-A349-4C70-A8E3-4A7DA1DB09DF}"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dirty="0"/>
              <a:t>Click to edit Master title style</a:t>
            </a:r>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D2C1509E-A349-4C70-A8E3-4A7DA1DB09DF}" type="slidenum">
              <a:rPr lang="en-GB" smtClean="0"/>
              <a:t>‹#›</a:t>
            </a:fld>
            <a:endParaRPr lang="en-GB"/>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670092D7-AB2F-4596-9AB1-12202662C021}" type="datetimeFigureOut">
              <a:rPr lang="en-GB" smtClean="0"/>
              <a:t>24/02/2026</a:t>
            </a:fld>
            <a:endParaRPr lang="en-GB"/>
          </a:p>
        </p:txBody>
      </p:sp>
      <p:sp>
        <p:nvSpPr>
          <p:cNvPr id="6" name="Footer Placeholder 5"/>
          <p:cNvSpPr>
            <a:spLocks noGrp="1"/>
          </p:cNvSpPr>
          <p:nvPr>
            <p:ph type="ftr" sz="quarter" idx="11"/>
          </p:nvPr>
        </p:nvSpPr>
        <p:spPr>
          <a:xfrm>
            <a:off x="301752" y="6410848"/>
            <a:ext cx="3383280" cy="365760"/>
          </a:xfrm>
        </p:spPr>
        <p:txBody>
          <a:bodyPr/>
          <a:lstStyle/>
          <a:p>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D2C1509E-A349-4C70-A8E3-4A7DA1DB09DF}" type="slidenum">
              <a:rPr lang="en-GB" smtClean="0"/>
              <a:t>‹#›</a:t>
            </a:fld>
            <a:endParaRPr lang="en-GB"/>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a:t>Click to edit Master title style</a:t>
            </a:r>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670092D7-AB2F-4596-9AB1-12202662C021}" type="datetimeFigureOut">
              <a:rPr lang="en-GB" smtClean="0"/>
              <a:t>24/02/2026</a:t>
            </a:fld>
            <a:endParaRPr lang="en-GB"/>
          </a:p>
        </p:txBody>
      </p:sp>
      <p:sp>
        <p:nvSpPr>
          <p:cNvPr id="6" name="Footer Placeholder 5"/>
          <p:cNvSpPr>
            <a:spLocks noGrp="1"/>
          </p:cNvSpPr>
          <p:nvPr>
            <p:ph type="ftr" sz="quarter" idx="11"/>
          </p:nvPr>
        </p:nvSpPr>
        <p:spPr>
          <a:xfrm>
            <a:off x="301752" y="6410848"/>
            <a:ext cx="3584448" cy="365760"/>
          </a:xfrm>
        </p:spPr>
        <p:txBody>
          <a:bodyPr/>
          <a:lstStyle/>
          <a:p>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670092D7-AB2F-4596-9AB1-12202662C021}" type="datetimeFigureOut">
              <a:rPr lang="en-GB" smtClean="0"/>
              <a:t>24/02/2026</a:t>
            </a:fld>
            <a:endParaRPr lang="en-GB"/>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GB"/>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D2C1509E-A349-4C70-A8E3-4A7DA1DB09DF}" type="slidenum">
              <a:rPr lang="en-GB" smtClean="0"/>
              <a:t>‹#›</a:t>
            </a:fld>
            <a:endParaRPr lang="en-GB"/>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dirty="0"/>
              <a:t>Click to edit Master title style</a:t>
            </a:r>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rtl="0" eaLnBrk="1" latinLnBrk="0" hangingPunct="1">
        <a:spcBef>
          <a:spcPct val="0"/>
        </a:spcBef>
        <a:buNone/>
        <a:defRPr kumimoji="0" sz="40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0.xml"/><Relationship Id="rId1" Type="http://schemas.openxmlformats.org/officeDocument/2006/relationships/slideLayout" Target="../slideLayouts/slideLayout5.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www.researchgate.net/publication/319064441_Measurement_tools_for_mental_health_problems_and_mental_well-being_in_people_with_severe_or_profound_intellectual_disabilities_A_systematic_review" TargetMode="External"/><Relationship Id="rId2" Type="http://schemas.openxmlformats.org/officeDocument/2006/relationships/notesSlide" Target="../notesSlides/notesSlide27.xml"/><Relationship Id="rId1" Type="http://schemas.openxmlformats.org/officeDocument/2006/relationships/slideLayout" Target="../slideLayouts/slideLayout4.xml"/><Relationship Id="rId4" Type="http://schemas.openxmlformats.org/officeDocument/2006/relationships/image" Target="../media/image13.jpg"/></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37.xml"/><Relationship Id="rId1" Type="http://schemas.openxmlformats.org/officeDocument/2006/relationships/slideLayout" Target="../slideLayouts/slideLayout5.xml"/><Relationship Id="rId4" Type="http://schemas.openxmlformats.org/officeDocument/2006/relationships/image" Target="../media/image16.png"/></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hyperlink" Target="mailto:holly.cook3@nhs.net" TargetMode="External"/><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hyperlink" Target="https://www.cochranelibrary.com/" TargetMode="External"/><Relationship Id="rId7" Type="http://schemas.openxmlformats.org/officeDocument/2006/relationships/hyperlink" Target="https://systematicreviewsjournal.biomedcentral.com/submission-guidelines/preparing-your-manuscript/research" TargetMode="External"/><Relationship Id="rId2" Type="http://schemas.openxmlformats.org/officeDocument/2006/relationships/notesSlide" Target="../notesSlides/notesSlide42.xml"/><Relationship Id="rId1" Type="http://schemas.openxmlformats.org/officeDocument/2006/relationships/slideLayout" Target="../slideLayouts/slideLayout2.xml"/><Relationship Id="rId6" Type="http://schemas.openxmlformats.org/officeDocument/2006/relationships/hyperlink" Target="http://www.prisma-statement.org/" TargetMode="External"/><Relationship Id="rId5" Type="http://schemas.openxmlformats.org/officeDocument/2006/relationships/hyperlink" Target="https://www.elsevier.com/connect/7-steps-to-publishing-in-a-scientific-journal" TargetMode="External"/><Relationship Id="rId4" Type="http://schemas.openxmlformats.org/officeDocument/2006/relationships/hyperlink" Target="https://www.nice.org.uk/process/pmg6/chapter/developing-review-questions-and-planning-the-systematic-review" TargetMode="External"/></Relationships>
</file>

<file path=ppt/slides/_rels/slide43.xml.rels><?xml version="1.0" encoding="UTF-8" standalone="yes"?>
<Relationships xmlns="http://schemas.openxmlformats.org/package/2006/relationships"><Relationship Id="rId3" Type="http://schemas.openxmlformats.org/officeDocument/2006/relationships/hyperlink" Target="https://hgserver2.amc.nl/cgi-bin/miner/miner2.cgi" TargetMode="External"/><Relationship Id="rId2" Type="http://schemas.openxmlformats.org/officeDocument/2006/relationships/hyperlink" Target="https://www.ncbi.nlm.nih.gov/mesh" TargetMode="External"/><Relationship Id="rId1" Type="http://schemas.openxmlformats.org/officeDocument/2006/relationships/slideLayout" Target="../slideLayouts/slideLayout2.xml"/><Relationship Id="rId4" Type="http://schemas.openxmlformats.org/officeDocument/2006/relationships/hyperlink" Target="https://www.rcemlearning.co.uk/modules/critical-appraisal-appraising-a-treatment-early-goal-directed-therapy/lessons/methodology-jadad-scores/topic/jadad-scores/"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pPr>
              <a:spcAft>
                <a:spcPts val="600"/>
              </a:spcAft>
            </a:pPr>
            <a:r>
              <a:rPr lang="en-GB" sz="2800" dirty="0"/>
              <a:t>Holly Cook</a:t>
            </a:r>
            <a:endParaRPr lang="en-GB" sz="2000" dirty="0"/>
          </a:p>
          <a:p>
            <a:pPr>
              <a:spcAft>
                <a:spcPts val="600"/>
              </a:spcAft>
            </a:pPr>
            <a:r>
              <a:rPr lang="en-GB" sz="2000" dirty="0"/>
              <a:t>Clinical Librarian</a:t>
            </a:r>
          </a:p>
        </p:txBody>
      </p:sp>
      <p:sp>
        <p:nvSpPr>
          <p:cNvPr id="2" name="Title 1"/>
          <p:cNvSpPr>
            <a:spLocks noGrp="1"/>
          </p:cNvSpPr>
          <p:nvPr>
            <p:ph type="ctrTitle"/>
          </p:nvPr>
        </p:nvSpPr>
        <p:spPr/>
        <p:txBody>
          <a:bodyPr anchor="ctr"/>
          <a:lstStyle/>
          <a:p>
            <a:r>
              <a:rPr lang="en-GB" dirty="0"/>
              <a:t>How to do a Systematic Review</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5576" y="3933056"/>
            <a:ext cx="7704856" cy="1781944"/>
          </a:xfrm>
          <a:prstGeom prst="rect">
            <a:avLst/>
          </a:prstGeom>
          <a:ln>
            <a:noFill/>
          </a:ln>
          <a:effectLst>
            <a:softEdge rad="112500"/>
          </a:effectLst>
        </p:spPr>
      </p:pic>
    </p:spTree>
    <p:extLst>
      <p:ext uri="{BB962C8B-B14F-4D97-AF65-F5344CB8AC3E}">
        <p14:creationId xmlns:p14="http://schemas.microsoft.com/office/powerpoint/2010/main" val="1106660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GB" sz="2800" dirty="0"/>
              <a:t>Forest Plot</a:t>
            </a:r>
          </a:p>
        </p:txBody>
      </p:sp>
      <p:sp>
        <p:nvSpPr>
          <p:cNvPr id="3" name="Text Placeholder 2"/>
          <p:cNvSpPr>
            <a:spLocks noGrp="1"/>
          </p:cNvSpPr>
          <p:nvPr>
            <p:ph type="body" sz="half" idx="3"/>
          </p:nvPr>
        </p:nvSpPr>
        <p:spPr/>
        <p:txBody>
          <a:bodyPr/>
          <a:lstStyle/>
          <a:p>
            <a:r>
              <a:rPr lang="en-GB" sz="2800" dirty="0"/>
              <a:t>Funnel Plot</a:t>
            </a:r>
          </a:p>
        </p:txBody>
      </p:sp>
      <p:pic>
        <p:nvPicPr>
          <p:cNvPr id="7" name="Content Placeholder 6"/>
          <p:cNvPicPr>
            <a:picLocks noGrp="1" noChangeAspect="1"/>
          </p:cNvPicPr>
          <p:nvPr>
            <p:ph sz="quarter" idx="2"/>
          </p:nvPr>
        </p:nvPicPr>
        <p:blipFill>
          <a:blip r:embed="rId3" cstate="print">
            <a:extLst>
              <a:ext uri="{28A0092B-C50C-407E-A947-70E740481C1C}">
                <a14:useLocalDpi xmlns:a14="http://schemas.microsoft.com/office/drawing/2010/main" val="0"/>
              </a:ext>
            </a:extLst>
          </a:blip>
          <a:stretch>
            <a:fillRect/>
          </a:stretch>
        </p:blipFill>
        <p:spPr>
          <a:xfrm>
            <a:off x="301625" y="2780928"/>
            <a:ext cx="4041775" cy="3312368"/>
          </a:xfrm>
        </p:spPr>
      </p:pic>
      <p:pic>
        <p:nvPicPr>
          <p:cNvPr id="8" name="Content Placeholder 7"/>
          <p:cNvPicPr>
            <a:picLocks noGrp="1" noChangeAspect="1"/>
          </p:cNvPicPr>
          <p:nvPr>
            <p:ph sz="quarter" idx="4"/>
          </p:nvPr>
        </p:nvPicPr>
        <p:blipFill>
          <a:blip r:embed="rId4" cstate="print">
            <a:extLst>
              <a:ext uri="{28A0092B-C50C-407E-A947-70E740481C1C}">
                <a14:useLocalDpi xmlns:a14="http://schemas.microsoft.com/office/drawing/2010/main" val="0"/>
              </a:ext>
            </a:extLst>
          </a:blip>
          <a:stretch>
            <a:fillRect/>
          </a:stretch>
        </p:blipFill>
        <p:spPr>
          <a:xfrm>
            <a:off x="5148064" y="2471738"/>
            <a:ext cx="3528392" cy="3821112"/>
          </a:xfrm>
        </p:spPr>
      </p:pic>
      <p:sp>
        <p:nvSpPr>
          <p:cNvPr id="6" name="Title 5"/>
          <p:cNvSpPr>
            <a:spLocks noGrp="1"/>
          </p:cNvSpPr>
          <p:nvPr>
            <p:ph type="title"/>
          </p:nvPr>
        </p:nvSpPr>
        <p:spPr/>
        <p:txBody>
          <a:bodyPr anchor="ctr"/>
          <a:lstStyle/>
          <a:p>
            <a:r>
              <a:rPr lang="en-GB" dirty="0"/>
              <a:t>Meta-analysis statistical tools</a:t>
            </a:r>
          </a:p>
        </p:txBody>
      </p:sp>
    </p:spTree>
    <p:extLst>
      <p:ext uri="{BB962C8B-B14F-4D97-AF65-F5344CB8AC3E}">
        <p14:creationId xmlns:p14="http://schemas.microsoft.com/office/powerpoint/2010/main" val="22416995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p:txBody>
          <a:bodyPr/>
          <a:lstStyle/>
          <a:p>
            <a:r>
              <a:rPr lang="en-GB" sz="2800" dirty="0"/>
              <a:t>Description</a:t>
            </a:r>
            <a:endParaRPr lang="en-GB" sz="2400" dirty="0"/>
          </a:p>
        </p:txBody>
      </p:sp>
      <p:sp>
        <p:nvSpPr>
          <p:cNvPr id="5" name="Text Placeholder 4"/>
          <p:cNvSpPr>
            <a:spLocks noGrp="1"/>
          </p:cNvSpPr>
          <p:nvPr>
            <p:ph type="body" sz="half" idx="3"/>
          </p:nvPr>
        </p:nvSpPr>
        <p:spPr/>
        <p:txBody>
          <a:bodyPr/>
          <a:lstStyle/>
          <a:p>
            <a:r>
              <a:rPr lang="en-GB" sz="2800" dirty="0"/>
              <a:t>Search approach</a:t>
            </a:r>
          </a:p>
        </p:txBody>
      </p:sp>
      <p:sp>
        <p:nvSpPr>
          <p:cNvPr id="4" name="Content Placeholder 3"/>
          <p:cNvSpPr>
            <a:spLocks noGrp="1"/>
          </p:cNvSpPr>
          <p:nvPr>
            <p:ph sz="quarter" idx="2"/>
          </p:nvPr>
        </p:nvSpPr>
        <p:spPr/>
        <p:txBody>
          <a:bodyPr/>
          <a:lstStyle/>
          <a:p>
            <a:r>
              <a:rPr lang="en-GB" dirty="0"/>
              <a:t>Summarises results from systematic reviews on a topic</a:t>
            </a:r>
          </a:p>
        </p:txBody>
      </p:sp>
      <p:sp>
        <p:nvSpPr>
          <p:cNvPr id="6" name="Content Placeholder 5"/>
          <p:cNvSpPr>
            <a:spLocks noGrp="1"/>
          </p:cNvSpPr>
          <p:nvPr>
            <p:ph sz="quarter" idx="4"/>
          </p:nvPr>
        </p:nvSpPr>
        <p:spPr/>
        <p:txBody>
          <a:bodyPr/>
          <a:lstStyle/>
          <a:p>
            <a:r>
              <a:rPr lang="en-GB" dirty="0"/>
              <a:t>Exhaustive search for reviews only. </a:t>
            </a:r>
          </a:p>
        </p:txBody>
      </p:sp>
      <p:sp>
        <p:nvSpPr>
          <p:cNvPr id="2" name="Title 1"/>
          <p:cNvSpPr>
            <a:spLocks noGrp="1"/>
          </p:cNvSpPr>
          <p:nvPr>
            <p:ph type="title"/>
          </p:nvPr>
        </p:nvSpPr>
        <p:spPr/>
        <p:txBody>
          <a:bodyPr anchor="ctr"/>
          <a:lstStyle/>
          <a:p>
            <a:pPr algn="ctr"/>
            <a:r>
              <a:rPr lang="en-GB" dirty="0"/>
              <a:t>Umbrella review</a:t>
            </a:r>
          </a:p>
        </p:txBody>
      </p:sp>
    </p:spTree>
    <p:extLst>
      <p:ext uri="{BB962C8B-B14F-4D97-AF65-F5344CB8AC3E}">
        <p14:creationId xmlns:p14="http://schemas.microsoft.com/office/powerpoint/2010/main" val="5366249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p:txBody>
          <a:bodyPr/>
          <a:lstStyle/>
          <a:p>
            <a:r>
              <a:rPr lang="en-GB" sz="2800" dirty="0"/>
              <a:t>Description</a:t>
            </a:r>
            <a:endParaRPr lang="en-GB" sz="2400" dirty="0"/>
          </a:p>
        </p:txBody>
      </p:sp>
      <p:sp>
        <p:nvSpPr>
          <p:cNvPr id="5" name="Text Placeholder 4"/>
          <p:cNvSpPr>
            <a:spLocks noGrp="1"/>
          </p:cNvSpPr>
          <p:nvPr>
            <p:ph type="body" sz="half" idx="3"/>
          </p:nvPr>
        </p:nvSpPr>
        <p:spPr/>
        <p:txBody>
          <a:bodyPr/>
          <a:lstStyle/>
          <a:p>
            <a:r>
              <a:rPr lang="en-GB" sz="2800" dirty="0"/>
              <a:t>Search approach</a:t>
            </a:r>
          </a:p>
        </p:txBody>
      </p:sp>
      <p:sp>
        <p:nvSpPr>
          <p:cNvPr id="4" name="Content Placeholder 3"/>
          <p:cNvSpPr>
            <a:spLocks noGrp="1"/>
          </p:cNvSpPr>
          <p:nvPr>
            <p:ph sz="quarter" idx="2"/>
          </p:nvPr>
        </p:nvSpPr>
        <p:spPr/>
        <p:txBody>
          <a:bodyPr>
            <a:normAutofit/>
          </a:bodyPr>
          <a:lstStyle/>
          <a:p>
            <a:r>
              <a:rPr lang="en-GB" dirty="0"/>
              <a:t>Rapidly assesses what is already about policy or practice.	</a:t>
            </a:r>
          </a:p>
        </p:txBody>
      </p:sp>
      <p:sp>
        <p:nvSpPr>
          <p:cNvPr id="6" name="Content Placeholder 5"/>
          <p:cNvSpPr>
            <a:spLocks noGrp="1"/>
          </p:cNvSpPr>
          <p:nvPr>
            <p:ph sz="quarter" idx="4"/>
          </p:nvPr>
        </p:nvSpPr>
        <p:spPr/>
        <p:txBody>
          <a:bodyPr>
            <a:normAutofit/>
          </a:bodyPr>
          <a:lstStyle/>
          <a:p>
            <a:r>
              <a:rPr lang="en-GB" dirty="0"/>
              <a:t>Uses accelerated or abbreviated methods as compared to a systematic review.</a:t>
            </a:r>
          </a:p>
        </p:txBody>
      </p:sp>
      <p:sp>
        <p:nvSpPr>
          <p:cNvPr id="2" name="Title 1"/>
          <p:cNvSpPr>
            <a:spLocks noGrp="1"/>
          </p:cNvSpPr>
          <p:nvPr>
            <p:ph type="title"/>
          </p:nvPr>
        </p:nvSpPr>
        <p:spPr/>
        <p:txBody>
          <a:bodyPr anchor="ctr"/>
          <a:lstStyle/>
          <a:p>
            <a:pPr algn="ctr"/>
            <a:r>
              <a:rPr lang="en-GB" dirty="0"/>
              <a:t>Rapid Review</a:t>
            </a:r>
          </a:p>
        </p:txBody>
      </p:sp>
    </p:spTree>
    <p:extLst>
      <p:ext uri="{BB962C8B-B14F-4D97-AF65-F5344CB8AC3E}">
        <p14:creationId xmlns:p14="http://schemas.microsoft.com/office/powerpoint/2010/main" val="40186574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GB" dirty="0"/>
              <a:t>Why are they important?</a:t>
            </a:r>
          </a:p>
        </p:txBody>
      </p:sp>
      <p:pic>
        <p:nvPicPr>
          <p:cNvPr id="4" name="Content Placeholder 3"/>
          <p:cNvPicPr>
            <a:picLocks noGrp="1" noChangeAspect="1"/>
          </p:cNvPicPr>
          <p:nvPr>
            <p:ph sz="quarter" idx="1"/>
          </p:nvPr>
        </p:nvPicPr>
        <p:blipFill>
          <a:blip r:embed="rId3">
            <a:extLst>
              <a:ext uri="{28A0092B-C50C-407E-A947-70E740481C1C}">
                <a14:useLocalDpi xmlns:a14="http://schemas.microsoft.com/office/drawing/2010/main" val="0"/>
              </a:ext>
            </a:extLst>
          </a:blip>
          <a:stretch>
            <a:fillRect/>
          </a:stretch>
        </p:blipFill>
        <p:spPr>
          <a:xfrm>
            <a:off x="1540665" y="1665312"/>
            <a:ext cx="6062671" cy="4572000"/>
          </a:xfrm>
        </p:spPr>
      </p:pic>
    </p:spTree>
    <p:extLst>
      <p:ext uri="{BB962C8B-B14F-4D97-AF65-F5344CB8AC3E}">
        <p14:creationId xmlns:p14="http://schemas.microsoft.com/office/powerpoint/2010/main" val="30090522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GB" dirty="0"/>
              <a:t>Advantages</a:t>
            </a:r>
          </a:p>
        </p:txBody>
      </p:sp>
      <p:sp>
        <p:nvSpPr>
          <p:cNvPr id="3" name="Content Placeholder 2"/>
          <p:cNvSpPr>
            <a:spLocks noGrp="1"/>
          </p:cNvSpPr>
          <p:nvPr>
            <p:ph sz="quarter" idx="1"/>
          </p:nvPr>
        </p:nvSpPr>
        <p:spPr>
          <a:xfrm>
            <a:off x="301752" y="1527048"/>
            <a:ext cx="8503920" cy="4782272"/>
          </a:xfrm>
        </p:spPr>
        <p:txBody>
          <a:bodyPr>
            <a:normAutofit fontScale="85000" lnSpcReduction="10000"/>
          </a:bodyPr>
          <a:lstStyle/>
          <a:p>
            <a:pPr>
              <a:spcAft>
                <a:spcPts val="600"/>
              </a:spcAft>
            </a:pPr>
            <a:r>
              <a:rPr lang="en-GB" sz="2800" dirty="0"/>
              <a:t>You are in control of your learning objectives and your project</a:t>
            </a:r>
          </a:p>
          <a:p>
            <a:pPr>
              <a:spcAft>
                <a:spcPts val="600"/>
              </a:spcAft>
            </a:pPr>
            <a:r>
              <a:rPr lang="en-GB" sz="2800" dirty="0"/>
              <a:t>You can focus on a topic that you’re interested in</a:t>
            </a:r>
          </a:p>
          <a:p>
            <a:pPr>
              <a:spcAft>
                <a:spcPts val="600"/>
              </a:spcAft>
            </a:pPr>
            <a:r>
              <a:rPr lang="en-GB" sz="2800" dirty="0"/>
              <a:t>You don’t have to gain formal ethical approval for your review before you begin</a:t>
            </a:r>
          </a:p>
          <a:p>
            <a:pPr>
              <a:spcAft>
                <a:spcPts val="600"/>
              </a:spcAft>
            </a:pPr>
            <a:r>
              <a:rPr lang="en-GB" sz="2800" dirty="0"/>
              <a:t>You don’t have to recruit participants </a:t>
            </a:r>
          </a:p>
          <a:p>
            <a:pPr>
              <a:spcAft>
                <a:spcPts val="600"/>
              </a:spcAft>
            </a:pPr>
            <a:r>
              <a:rPr lang="en-GB" sz="2800" dirty="0"/>
              <a:t>You can gain understanding of a number of different research methodologies</a:t>
            </a:r>
          </a:p>
          <a:p>
            <a:pPr>
              <a:spcAft>
                <a:spcPts val="600"/>
              </a:spcAft>
            </a:pPr>
            <a:r>
              <a:rPr lang="en-GB" sz="2800" dirty="0"/>
              <a:t>You can gain insight into the strengths and limitations of published literature</a:t>
            </a:r>
          </a:p>
          <a:p>
            <a:pPr>
              <a:spcAft>
                <a:spcPts val="600"/>
              </a:spcAft>
            </a:pPr>
            <a:r>
              <a:rPr lang="en-GB" sz="2800" dirty="0"/>
              <a:t>You can develop your critical appraisal skills</a:t>
            </a:r>
          </a:p>
          <a:p>
            <a:pPr>
              <a:spcAft>
                <a:spcPts val="600"/>
              </a:spcAft>
            </a:pPr>
            <a:r>
              <a:rPr lang="en-GB" sz="2800" dirty="0"/>
              <a:t>The research can fit in, and around, your family (or social) life</a:t>
            </a:r>
          </a:p>
        </p:txBody>
      </p:sp>
    </p:spTree>
    <p:extLst>
      <p:ext uri="{BB962C8B-B14F-4D97-AF65-F5344CB8AC3E}">
        <p14:creationId xmlns:p14="http://schemas.microsoft.com/office/powerpoint/2010/main" val="19739311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GB" dirty="0"/>
              <a:t>Disadvantages</a:t>
            </a:r>
          </a:p>
        </p:txBody>
      </p:sp>
      <p:sp>
        <p:nvSpPr>
          <p:cNvPr id="3" name="Content Placeholder 2"/>
          <p:cNvSpPr>
            <a:spLocks noGrp="1"/>
          </p:cNvSpPr>
          <p:nvPr>
            <p:ph sz="quarter" idx="1"/>
          </p:nvPr>
        </p:nvSpPr>
        <p:spPr/>
        <p:txBody>
          <a:bodyPr>
            <a:normAutofit fontScale="85000" lnSpcReduction="10000"/>
          </a:bodyPr>
          <a:lstStyle/>
          <a:p>
            <a:pPr>
              <a:spcAft>
                <a:spcPts val="600"/>
              </a:spcAft>
            </a:pPr>
            <a:r>
              <a:rPr lang="en-GB" sz="2800" dirty="0"/>
              <a:t>You don’t experience writing and defending an ethics application</a:t>
            </a:r>
          </a:p>
          <a:p>
            <a:pPr>
              <a:spcAft>
                <a:spcPts val="600"/>
              </a:spcAft>
            </a:pPr>
            <a:r>
              <a:rPr lang="en-GB" sz="2800" dirty="0"/>
              <a:t>It can be isolating as you are likely to be primarily working on your own</a:t>
            </a:r>
          </a:p>
          <a:p>
            <a:pPr>
              <a:spcAft>
                <a:spcPts val="600"/>
              </a:spcAft>
            </a:pPr>
            <a:r>
              <a:rPr lang="en-GB" sz="2800" dirty="0"/>
              <a:t>You don’t face the challenge of recruiting participants</a:t>
            </a:r>
          </a:p>
          <a:p>
            <a:pPr>
              <a:spcAft>
                <a:spcPts val="600"/>
              </a:spcAft>
            </a:pPr>
            <a:r>
              <a:rPr lang="en-GB" sz="2800" dirty="0"/>
              <a:t>You may not get a sense of the topic in terms of lived experience</a:t>
            </a:r>
          </a:p>
          <a:p>
            <a:pPr>
              <a:spcAft>
                <a:spcPts val="600"/>
              </a:spcAft>
            </a:pPr>
            <a:r>
              <a:rPr lang="en-GB" sz="2800" dirty="0"/>
              <a:t>You are reliant on the quality and quantity of available published information to address your research question</a:t>
            </a:r>
          </a:p>
          <a:p>
            <a:pPr>
              <a:spcAft>
                <a:spcPts val="600"/>
              </a:spcAft>
            </a:pPr>
            <a:r>
              <a:rPr lang="en-GB" sz="2800" dirty="0"/>
              <a:t>You may find the process dull or boring at times</a:t>
            </a:r>
          </a:p>
          <a:p>
            <a:pPr>
              <a:spcAft>
                <a:spcPts val="600"/>
              </a:spcAft>
            </a:pPr>
            <a:r>
              <a:rPr lang="en-GB" sz="2800" dirty="0"/>
              <a:t>There are no short cuts and the process is time consuming</a:t>
            </a:r>
          </a:p>
          <a:p>
            <a:pPr marL="114300" indent="0">
              <a:buNone/>
            </a:pPr>
            <a:endParaRPr lang="en-GB" dirty="0"/>
          </a:p>
          <a:p>
            <a:pPr marL="0" indent="0">
              <a:buNone/>
            </a:pPr>
            <a:r>
              <a:rPr lang="en-GB" sz="1000" dirty="0"/>
              <a:t>Boland, A., </a:t>
            </a:r>
            <a:r>
              <a:rPr lang="en-GB" sz="1000" i="1" dirty="0"/>
              <a:t>Doing a Systematic Review</a:t>
            </a:r>
            <a:r>
              <a:rPr lang="en-GB" sz="1000" dirty="0"/>
              <a:t>, 2</a:t>
            </a:r>
            <a:r>
              <a:rPr lang="en-GB" sz="1000" baseline="30000" dirty="0"/>
              <a:t>nd</a:t>
            </a:r>
            <a:r>
              <a:rPr lang="en-GB" sz="1000" dirty="0"/>
              <a:t>  edition. London: SAGE.</a:t>
            </a:r>
          </a:p>
        </p:txBody>
      </p:sp>
    </p:spTree>
    <p:extLst>
      <p:ext uri="{BB962C8B-B14F-4D97-AF65-F5344CB8AC3E}">
        <p14:creationId xmlns:p14="http://schemas.microsoft.com/office/powerpoint/2010/main" val="36395904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p>
            <a:r>
              <a:rPr lang="en-GB" dirty="0"/>
              <a:t>Features of a Systematic Review</a:t>
            </a:r>
          </a:p>
        </p:txBody>
      </p:sp>
      <p:sp>
        <p:nvSpPr>
          <p:cNvPr id="3" name="Content Placeholder 2"/>
          <p:cNvSpPr>
            <a:spLocks noGrp="1"/>
          </p:cNvSpPr>
          <p:nvPr>
            <p:ph sz="quarter" idx="1"/>
          </p:nvPr>
        </p:nvSpPr>
        <p:spPr>
          <a:xfrm>
            <a:off x="301752" y="1527048"/>
            <a:ext cx="8503920" cy="4710264"/>
          </a:xfrm>
        </p:spPr>
        <p:txBody>
          <a:bodyPr>
            <a:normAutofit lnSpcReduction="10000"/>
          </a:bodyPr>
          <a:lstStyle/>
          <a:p>
            <a:r>
              <a:rPr lang="en-GB" b="1" dirty="0"/>
              <a:t>Authors: </a:t>
            </a:r>
            <a:r>
              <a:rPr lang="en-GB" dirty="0"/>
              <a:t>At least 2 (often more), preferably combining experts in the topics of interest and experts in the methodology of systematic review</a:t>
            </a:r>
          </a:p>
          <a:p>
            <a:r>
              <a:rPr lang="en-GB" b="1" dirty="0"/>
              <a:t>Study protocol: </a:t>
            </a:r>
            <a:r>
              <a:rPr lang="en-GB" dirty="0"/>
              <a:t>A published study protocol which includes a detailed plan of rigorous methods.</a:t>
            </a:r>
          </a:p>
          <a:p>
            <a:r>
              <a:rPr lang="en-GB" b="1" dirty="0"/>
              <a:t>Research question: </a:t>
            </a:r>
            <a:r>
              <a:rPr lang="en-GB" dirty="0"/>
              <a:t>A specific question which can be broken down into concepts such as PICO</a:t>
            </a:r>
          </a:p>
          <a:p>
            <a:r>
              <a:rPr lang="en-GB" b="1" dirty="0"/>
              <a:t>Search Strategy: </a:t>
            </a:r>
            <a:r>
              <a:rPr lang="en-GB" dirty="0"/>
              <a:t>A comprehensive and repeatable search strategy. Uses multiple databases and other sources of published and unpublished literature without language restrictions. </a:t>
            </a:r>
          </a:p>
        </p:txBody>
      </p:sp>
    </p:spTree>
    <p:extLst>
      <p:ext uri="{BB962C8B-B14F-4D97-AF65-F5344CB8AC3E}">
        <p14:creationId xmlns:p14="http://schemas.microsoft.com/office/powerpoint/2010/main" val="17330981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p>
            <a:r>
              <a:rPr lang="en-GB" dirty="0"/>
              <a:t>Features of a Systematic Review</a:t>
            </a:r>
          </a:p>
        </p:txBody>
      </p:sp>
      <p:sp>
        <p:nvSpPr>
          <p:cNvPr id="3" name="Content Placeholder 2"/>
          <p:cNvSpPr>
            <a:spLocks noGrp="1"/>
          </p:cNvSpPr>
          <p:nvPr>
            <p:ph sz="quarter" idx="1"/>
          </p:nvPr>
        </p:nvSpPr>
        <p:spPr/>
        <p:txBody>
          <a:bodyPr>
            <a:normAutofit lnSpcReduction="10000"/>
          </a:bodyPr>
          <a:lstStyle/>
          <a:p>
            <a:r>
              <a:rPr lang="en-GB" b="1" dirty="0"/>
              <a:t>Selection criteria: </a:t>
            </a:r>
            <a:r>
              <a:rPr lang="en-GB" dirty="0"/>
              <a:t>The criteria for inclusion and exclusion of studies are specific and agreed in advance.</a:t>
            </a:r>
          </a:p>
          <a:p>
            <a:pPr marL="114300" indent="0">
              <a:buNone/>
            </a:pPr>
            <a:endParaRPr lang="en-GB" dirty="0"/>
          </a:p>
          <a:p>
            <a:r>
              <a:rPr lang="en-GB" b="1" dirty="0"/>
              <a:t>Critical appraisal: </a:t>
            </a:r>
            <a:r>
              <a:rPr lang="en-GB" dirty="0"/>
              <a:t>Includes a systematic and thorough appraisal of the quality or risk of bias in the included studies.</a:t>
            </a:r>
          </a:p>
          <a:p>
            <a:endParaRPr lang="en-GB" dirty="0"/>
          </a:p>
          <a:p>
            <a:r>
              <a:rPr lang="en-GB" b="1" dirty="0"/>
              <a:t>Synthesis: </a:t>
            </a:r>
            <a:r>
              <a:rPr lang="en-GB" dirty="0"/>
              <a:t>includes qualitative (narrative) synthesis and/or quantitative pooling of data in meta-analysis, with consideration given to the relative precision and quality of the included studies. </a:t>
            </a:r>
          </a:p>
          <a:p>
            <a:endParaRPr lang="en-GB" dirty="0"/>
          </a:p>
        </p:txBody>
      </p:sp>
    </p:spTree>
    <p:extLst>
      <p:ext uri="{BB962C8B-B14F-4D97-AF65-F5344CB8AC3E}">
        <p14:creationId xmlns:p14="http://schemas.microsoft.com/office/powerpoint/2010/main" val="9550499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chor="ctr">
            <a:normAutofit/>
          </a:bodyPr>
          <a:lstStyle/>
          <a:p>
            <a:r>
              <a:rPr lang="en-GB" dirty="0"/>
              <a:t>The Question </a:t>
            </a:r>
          </a:p>
        </p:txBody>
      </p:sp>
      <p:pic>
        <p:nvPicPr>
          <p:cNvPr id="1026" name="Picture 2" descr="Woman, Question Mark, Person, Decisio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83668" y="1684448"/>
            <a:ext cx="5976664" cy="41353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404451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914400"/>
            <a:ext cx="2362200" cy="1650504"/>
          </a:xfrm>
        </p:spPr>
        <p:txBody>
          <a:bodyPr/>
          <a:lstStyle/>
          <a:p>
            <a:r>
              <a:rPr lang="en-GB" sz="2800" dirty="0"/>
              <a:t>Is your question well defined?</a:t>
            </a:r>
          </a:p>
        </p:txBody>
      </p:sp>
      <p:sp>
        <p:nvSpPr>
          <p:cNvPr id="5" name="Text Placeholder 4"/>
          <p:cNvSpPr>
            <a:spLocks noGrp="1"/>
          </p:cNvSpPr>
          <p:nvPr>
            <p:ph type="body" idx="2"/>
          </p:nvPr>
        </p:nvSpPr>
        <p:spPr>
          <a:xfrm>
            <a:off x="381000" y="3068960"/>
            <a:ext cx="2362200" cy="3057203"/>
          </a:xfrm>
        </p:spPr>
        <p:txBody>
          <a:bodyPr>
            <a:normAutofit/>
          </a:bodyPr>
          <a:lstStyle/>
          <a:p>
            <a:r>
              <a:rPr lang="en-GB" sz="2400" dirty="0"/>
              <a:t>It will determine bias </a:t>
            </a:r>
          </a:p>
        </p:txBody>
      </p:sp>
      <p:sp>
        <p:nvSpPr>
          <p:cNvPr id="3" name="Content Placeholder 2"/>
          <p:cNvSpPr>
            <a:spLocks noGrp="1"/>
          </p:cNvSpPr>
          <p:nvPr>
            <p:ph sz="quarter" idx="1"/>
          </p:nvPr>
        </p:nvSpPr>
        <p:spPr/>
        <p:txBody>
          <a:bodyPr/>
          <a:lstStyle/>
          <a:p>
            <a:pPr marL="274320" lvl="1" indent="0">
              <a:buNone/>
            </a:pPr>
            <a:r>
              <a:rPr lang="en-GB" sz="2800" b="1" dirty="0"/>
              <a:t>Essentially your question will determine your:</a:t>
            </a:r>
          </a:p>
          <a:p>
            <a:pPr marL="411480" lvl="1" indent="0">
              <a:buNone/>
            </a:pPr>
            <a:endParaRPr lang="en-GB" b="1" dirty="0"/>
          </a:p>
          <a:p>
            <a:pPr lvl="2"/>
            <a:r>
              <a:rPr lang="en-GB" sz="2400" dirty="0"/>
              <a:t>Eligibility criteria</a:t>
            </a:r>
          </a:p>
          <a:p>
            <a:pPr lvl="2"/>
            <a:r>
              <a:rPr lang="en-GB" sz="2400" dirty="0"/>
              <a:t>Search strategy</a:t>
            </a:r>
          </a:p>
          <a:p>
            <a:pPr lvl="2"/>
            <a:r>
              <a:rPr lang="en-GB" sz="2400" dirty="0"/>
              <a:t>Analysis of the results</a:t>
            </a:r>
          </a:p>
          <a:p>
            <a:pPr lvl="2"/>
            <a:r>
              <a:rPr lang="en-GB" sz="2400" dirty="0"/>
              <a:t>Interpretation and presentation</a:t>
            </a:r>
          </a:p>
          <a:p>
            <a:pPr lvl="1"/>
            <a:endParaRPr lang="en-GB" dirty="0"/>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7544" y="4070081"/>
            <a:ext cx="2016224" cy="1879199"/>
          </a:xfrm>
          <a:prstGeom prst="rect">
            <a:avLst/>
          </a:prstGeom>
        </p:spPr>
      </p:pic>
    </p:spTree>
    <p:extLst>
      <p:ext uri="{BB962C8B-B14F-4D97-AF65-F5344CB8AC3E}">
        <p14:creationId xmlns:p14="http://schemas.microsoft.com/office/powerpoint/2010/main" val="20796904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chor="ctr"/>
          <a:lstStyle/>
          <a:p>
            <a:r>
              <a:rPr lang="en-GB" dirty="0"/>
              <a:t>What I’ll cover today</a:t>
            </a:r>
          </a:p>
        </p:txBody>
      </p:sp>
      <p:sp>
        <p:nvSpPr>
          <p:cNvPr id="5" name="Content Placeholder 4"/>
          <p:cNvSpPr>
            <a:spLocks noGrp="1"/>
          </p:cNvSpPr>
          <p:nvPr>
            <p:ph sz="quarter" idx="1"/>
          </p:nvPr>
        </p:nvSpPr>
        <p:spPr/>
        <p:txBody>
          <a:bodyPr>
            <a:normAutofit/>
          </a:bodyPr>
          <a:lstStyle/>
          <a:p>
            <a:r>
              <a:rPr lang="en-GB" sz="2800" dirty="0"/>
              <a:t>What is a systematic review?</a:t>
            </a:r>
          </a:p>
          <a:p>
            <a:r>
              <a:rPr lang="en-GB" sz="2800" dirty="0"/>
              <a:t>How to do one</a:t>
            </a:r>
          </a:p>
          <a:p>
            <a:pPr lvl="1"/>
            <a:r>
              <a:rPr lang="en-GB" sz="2800" dirty="0"/>
              <a:t>Planning</a:t>
            </a:r>
          </a:p>
          <a:p>
            <a:pPr lvl="1"/>
            <a:r>
              <a:rPr lang="en-GB" sz="2800" dirty="0"/>
              <a:t>Searching</a:t>
            </a:r>
          </a:p>
          <a:p>
            <a:pPr lvl="1"/>
            <a:r>
              <a:rPr lang="en-GB" sz="2800" dirty="0"/>
              <a:t>Format/writing </a:t>
            </a:r>
          </a:p>
          <a:p>
            <a:r>
              <a:rPr lang="en-GB" sz="2800" dirty="0"/>
              <a:t>Getting published</a:t>
            </a:r>
          </a:p>
        </p:txBody>
      </p:sp>
    </p:spTree>
    <p:extLst>
      <p:ext uri="{BB962C8B-B14F-4D97-AF65-F5344CB8AC3E}">
        <p14:creationId xmlns:p14="http://schemas.microsoft.com/office/powerpoint/2010/main" val="10630633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GB" dirty="0"/>
              <a:t>Types of review questions</a:t>
            </a:r>
          </a:p>
        </p:txBody>
      </p:sp>
      <p:sp>
        <p:nvSpPr>
          <p:cNvPr id="3" name="Content Placeholder 2"/>
          <p:cNvSpPr>
            <a:spLocks noGrp="1"/>
          </p:cNvSpPr>
          <p:nvPr>
            <p:ph sz="quarter" idx="1"/>
          </p:nvPr>
        </p:nvSpPr>
        <p:spPr/>
        <p:txBody>
          <a:bodyPr>
            <a:noAutofit/>
          </a:bodyPr>
          <a:lstStyle/>
          <a:p>
            <a:pPr>
              <a:spcAft>
                <a:spcPts val="600"/>
              </a:spcAft>
            </a:pPr>
            <a:r>
              <a:rPr lang="en-GB" sz="2400" b="1" dirty="0"/>
              <a:t>Intervention review: </a:t>
            </a:r>
            <a:r>
              <a:rPr lang="en-GB" sz="2400" dirty="0"/>
              <a:t>compares two or more interventions on a range of different outcomes (or to compare an intervention with no outcome at all)</a:t>
            </a:r>
          </a:p>
          <a:p>
            <a:pPr>
              <a:spcAft>
                <a:spcPts val="600"/>
              </a:spcAft>
            </a:pPr>
            <a:r>
              <a:rPr lang="en-GB" sz="2400" b="1" dirty="0"/>
              <a:t>Diagnostic test accuracy review: </a:t>
            </a:r>
            <a:r>
              <a:rPr lang="en-GB" sz="2400" dirty="0"/>
              <a:t>assesses how well a diagnostic test performs in detecting a particular disease</a:t>
            </a:r>
          </a:p>
          <a:p>
            <a:pPr>
              <a:spcAft>
                <a:spcPts val="600"/>
              </a:spcAft>
            </a:pPr>
            <a:r>
              <a:rPr lang="en-GB" sz="2400" b="1" dirty="0"/>
              <a:t>Prognostic review: </a:t>
            </a:r>
            <a:r>
              <a:rPr lang="en-GB" sz="2400" dirty="0"/>
              <a:t>assesses the probable course or future outcomes for people with a specific health problem. </a:t>
            </a:r>
          </a:p>
          <a:p>
            <a:pPr>
              <a:spcAft>
                <a:spcPts val="600"/>
              </a:spcAft>
            </a:pPr>
            <a:r>
              <a:rPr lang="en-GB" sz="2400" b="1" dirty="0"/>
              <a:t>Methodological review: </a:t>
            </a:r>
            <a:r>
              <a:rPr lang="en-GB" sz="2400" dirty="0"/>
              <a:t>will address questions about how research is conducted and reported.</a:t>
            </a:r>
          </a:p>
          <a:p>
            <a:pPr>
              <a:spcAft>
                <a:spcPts val="600"/>
              </a:spcAft>
            </a:pPr>
            <a:r>
              <a:rPr lang="en-GB" sz="2400" b="1" dirty="0"/>
              <a:t>Qualitative review: </a:t>
            </a:r>
            <a:r>
              <a:rPr lang="en-GB" sz="2400" dirty="0"/>
              <a:t>synthesises evidence from other sources such as interviews, focus groups etc. </a:t>
            </a:r>
          </a:p>
        </p:txBody>
      </p:sp>
    </p:spTree>
    <p:extLst>
      <p:ext uri="{BB962C8B-B14F-4D97-AF65-F5344CB8AC3E}">
        <p14:creationId xmlns:p14="http://schemas.microsoft.com/office/powerpoint/2010/main" val="2823749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algn="ctr"/>
            <a:r>
              <a:rPr lang="en-GB" dirty="0"/>
              <a:t>Narrow vs Broad</a:t>
            </a:r>
          </a:p>
        </p:txBody>
      </p:sp>
      <p:sp>
        <p:nvSpPr>
          <p:cNvPr id="3" name="Content Placeholder 2"/>
          <p:cNvSpPr>
            <a:spLocks noGrp="1"/>
          </p:cNvSpPr>
          <p:nvPr>
            <p:ph sz="quarter" idx="1"/>
          </p:nvPr>
        </p:nvSpPr>
        <p:spPr/>
        <p:txBody>
          <a:bodyPr>
            <a:normAutofit fontScale="25000" lnSpcReduction="20000"/>
          </a:bodyPr>
          <a:lstStyle/>
          <a:p>
            <a:r>
              <a:rPr lang="en-GB" sz="11200" dirty="0"/>
              <a:t>Narrow question example:</a:t>
            </a:r>
          </a:p>
          <a:p>
            <a:endParaRPr lang="en-GB" sz="9600" dirty="0"/>
          </a:p>
          <a:p>
            <a:pPr lvl="2"/>
            <a:r>
              <a:rPr lang="en-GB" sz="9600" dirty="0"/>
              <a:t>Is aspirin effective in decreasing the risks of a particular thrombotic event, stroke, in elderly persons with a previous history of stroke?</a:t>
            </a:r>
          </a:p>
          <a:p>
            <a:endParaRPr lang="en-GB" sz="9600" dirty="0"/>
          </a:p>
          <a:p>
            <a:endParaRPr lang="en-GB" sz="9600" dirty="0"/>
          </a:p>
          <a:p>
            <a:r>
              <a:rPr lang="en-GB" sz="11200" dirty="0"/>
              <a:t>Broad question example:</a:t>
            </a:r>
          </a:p>
          <a:p>
            <a:pPr marL="0" indent="0">
              <a:buNone/>
            </a:pPr>
            <a:endParaRPr lang="en-GB" sz="9600" dirty="0"/>
          </a:p>
          <a:p>
            <a:pPr lvl="2"/>
            <a:r>
              <a:rPr lang="en-GB" sz="9600" dirty="0"/>
              <a:t>Are antiplatelet agents effective in preventing thrombotic events in humans?</a:t>
            </a:r>
          </a:p>
          <a:p>
            <a:pPr lvl="2"/>
            <a:endParaRPr lang="en-GB" dirty="0"/>
          </a:p>
          <a:p>
            <a:pPr lvl="2"/>
            <a:endParaRPr lang="en-GB" dirty="0"/>
          </a:p>
          <a:p>
            <a:pPr marL="0" indent="0">
              <a:buNone/>
            </a:pPr>
            <a:endParaRPr lang="en-GB" dirty="0"/>
          </a:p>
          <a:p>
            <a:pPr marL="0" indent="0">
              <a:buNone/>
            </a:pPr>
            <a:r>
              <a:rPr lang="en-GB" dirty="0"/>
              <a:t>	</a:t>
            </a:r>
          </a:p>
          <a:p>
            <a:endParaRPr lang="en-GB" dirty="0"/>
          </a:p>
          <a:p>
            <a:pPr marL="114300" indent="0">
              <a:buNone/>
            </a:pPr>
            <a:endParaRPr lang="en-GB" dirty="0"/>
          </a:p>
        </p:txBody>
      </p:sp>
    </p:spTree>
    <p:extLst>
      <p:ext uri="{BB962C8B-B14F-4D97-AF65-F5344CB8AC3E}">
        <p14:creationId xmlns:p14="http://schemas.microsoft.com/office/powerpoint/2010/main" val="135705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p:txBody>
          <a:bodyPr/>
          <a:lstStyle/>
          <a:p>
            <a:r>
              <a:rPr lang="en-GB" sz="2800" dirty="0"/>
              <a:t>Narrow</a:t>
            </a:r>
          </a:p>
        </p:txBody>
      </p:sp>
      <p:sp>
        <p:nvSpPr>
          <p:cNvPr id="7" name="Text Placeholder 6"/>
          <p:cNvSpPr>
            <a:spLocks noGrp="1"/>
          </p:cNvSpPr>
          <p:nvPr>
            <p:ph type="body" sz="half" idx="3"/>
          </p:nvPr>
        </p:nvSpPr>
        <p:spPr/>
        <p:txBody>
          <a:bodyPr/>
          <a:lstStyle/>
          <a:p>
            <a:r>
              <a:rPr lang="en-GB" sz="2800" dirty="0"/>
              <a:t>Broad</a:t>
            </a:r>
          </a:p>
        </p:txBody>
      </p:sp>
      <p:sp>
        <p:nvSpPr>
          <p:cNvPr id="6" name="Content Placeholder 5"/>
          <p:cNvSpPr>
            <a:spLocks noGrp="1"/>
          </p:cNvSpPr>
          <p:nvPr>
            <p:ph sz="quarter" idx="2"/>
          </p:nvPr>
        </p:nvSpPr>
        <p:spPr/>
        <p:txBody>
          <a:bodyPr>
            <a:normAutofit lnSpcReduction="10000"/>
          </a:bodyPr>
          <a:lstStyle/>
          <a:p>
            <a:pPr marL="0" indent="0">
              <a:buNone/>
            </a:pPr>
            <a:r>
              <a:rPr lang="en-GB" sz="2400" dirty="0"/>
              <a:t>Advantages:</a:t>
            </a:r>
          </a:p>
          <a:p>
            <a:pPr lvl="1"/>
            <a:r>
              <a:rPr lang="en-GB" dirty="0"/>
              <a:t>Easier to do</a:t>
            </a:r>
          </a:p>
          <a:p>
            <a:pPr lvl="1"/>
            <a:r>
              <a:rPr lang="en-GB" dirty="0"/>
              <a:t>One thing at a time</a:t>
            </a:r>
          </a:p>
          <a:p>
            <a:pPr lvl="1"/>
            <a:r>
              <a:rPr lang="en-GB" dirty="0"/>
              <a:t>Easier to read</a:t>
            </a:r>
          </a:p>
          <a:p>
            <a:pPr marL="0" indent="0">
              <a:buNone/>
            </a:pPr>
            <a:endParaRPr lang="en-GB" dirty="0"/>
          </a:p>
          <a:p>
            <a:pPr marL="0" lvl="1" indent="0">
              <a:buClr>
                <a:schemeClr val="accent1"/>
              </a:buClr>
              <a:buSzPct val="85000"/>
              <a:buNone/>
            </a:pPr>
            <a:r>
              <a:rPr lang="en-GB" sz="2400" dirty="0">
                <a:solidFill>
                  <a:schemeClr val="tx1"/>
                </a:solidFill>
              </a:rPr>
              <a:t>Disadvantages: </a:t>
            </a:r>
            <a:endParaRPr lang="en-GB" sz="2400" dirty="0"/>
          </a:p>
          <a:p>
            <a:pPr lvl="1"/>
            <a:r>
              <a:rPr lang="en-GB" dirty="0"/>
              <a:t>May need multiple reviews to answer all the questions or to compare the treatment options</a:t>
            </a:r>
          </a:p>
        </p:txBody>
      </p:sp>
      <p:sp>
        <p:nvSpPr>
          <p:cNvPr id="8" name="Content Placeholder 7"/>
          <p:cNvSpPr>
            <a:spLocks noGrp="1"/>
          </p:cNvSpPr>
          <p:nvPr>
            <p:ph sz="quarter" idx="4"/>
          </p:nvPr>
        </p:nvSpPr>
        <p:spPr/>
        <p:txBody>
          <a:bodyPr>
            <a:normAutofit/>
          </a:bodyPr>
          <a:lstStyle/>
          <a:p>
            <a:pPr marL="0" indent="0">
              <a:buNone/>
            </a:pPr>
            <a:r>
              <a:rPr lang="en-GB" sz="2400" dirty="0"/>
              <a:t>Advantages:</a:t>
            </a:r>
          </a:p>
          <a:p>
            <a:pPr lvl="1"/>
            <a:r>
              <a:rPr lang="en-GB" dirty="0"/>
              <a:t>More comprehensive</a:t>
            </a:r>
          </a:p>
          <a:p>
            <a:pPr lvl="1"/>
            <a:r>
              <a:rPr lang="en-GB" dirty="0"/>
              <a:t>Allows for variations (that will always be there)</a:t>
            </a:r>
          </a:p>
          <a:p>
            <a:pPr lvl="1"/>
            <a:endParaRPr lang="en-GB" sz="2400" dirty="0"/>
          </a:p>
          <a:p>
            <a:pPr marL="0" lvl="1" indent="0">
              <a:buClr>
                <a:schemeClr val="accent1"/>
              </a:buClr>
              <a:buSzPct val="85000"/>
              <a:buNone/>
            </a:pPr>
            <a:r>
              <a:rPr lang="en-GB" sz="2400" dirty="0">
                <a:solidFill>
                  <a:schemeClr val="tx1"/>
                </a:solidFill>
              </a:rPr>
              <a:t>Disadvantages:</a:t>
            </a:r>
            <a:endParaRPr lang="en-GB" dirty="0"/>
          </a:p>
          <a:p>
            <a:pPr lvl="1"/>
            <a:r>
              <a:rPr lang="en-GB" dirty="0"/>
              <a:t>More complex </a:t>
            </a:r>
          </a:p>
          <a:p>
            <a:pPr lvl="1"/>
            <a:r>
              <a:rPr lang="en-GB" dirty="0"/>
              <a:t>Can miss detail</a:t>
            </a:r>
          </a:p>
          <a:p>
            <a:pPr lvl="1"/>
            <a:r>
              <a:rPr lang="en-GB" dirty="0"/>
              <a:t>More difficult </a:t>
            </a:r>
          </a:p>
          <a:p>
            <a:pPr marL="411480" lvl="1" indent="0">
              <a:buNone/>
            </a:pPr>
            <a:endParaRPr lang="en-GB" dirty="0"/>
          </a:p>
          <a:p>
            <a:pPr lvl="1"/>
            <a:endParaRPr lang="en-GB" dirty="0"/>
          </a:p>
        </p:txBody>
      </p:sp>
      <p:sp>
        <p:nvSpPr>
          <p:cNvPr id="4" name="Title 3"/>
          <p:cNvSpPr>
            <a:spLocks noGrp="1"/>
          </p:cNvSpPr>
          <p:nvPr>
            <p:ph type="title"/>
          </p:nvPr>
        </p:nvSpPr>
        <p:spPr/>
        <p:txBody>
          <a:bodyPr anchor="ctr"/>
          <a:lstStyle/>
          <a:p>
            <a:pPr algn="ctr"/>
            <a:r>
              <a:rPr lang="en-GB" dirty="0"/>
              <a:t>Narrow vs Broad</a:t>
            </a:r>
          </a:p>
        </p:txBody>
      </p:sp>
    </p:spTree>
    <p:extLst>
      <p:ext uri="{BB962C8B-B14F-4D97-AF65-F5344CB8AC3E}">
        <p14:creationId xmlns:p14="http://schemas.microsoft.com/office/powerpoint/2010/main" val="28982891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algn="ctr"/>
            <a:r>
              <a:rPr lang="en-GB" dirty="0"/>
              <a:t>Concepts / PICO</a:t>
            </a:r>
          </a:p>
        </p:txBody>
      </p:sp>
      <p:sp>
        <p:nvSpPr>
          <p:cNvPr id="7" name="Content Placeholder 6"/>
          <p:cNvSpPr>
            <a:spLocks noGrp="1"/>
          </p:cNvSpPr>
          <p:nvPr>
            <p:ph sz="quarter" idx="1"/>
          </p:nvPr>
        </p:nvSpPr>
        <p:spPr/>
        <p:txBody>
          <a:bodyPr>
            <a:normAutofit fontScale="92500"/>
          </a:bodyPr>
          <a:lstStyle/>
          <a:p>
            <a:r>
              <a:rPr lang="en-GB" b="1" dirty="0"/>
              <a:t>Participants: </a:t>
            </a:r>
            <a:r>
              <a:rPr lang="en-GB" dirty="0"/>
              <a:t>Who are you interested in studying in your review?</a:t>
            </a:r>
          </a:p>
          <a:p>
            <a:endParaRPr lang="en-GB" dirty="0"/>
          </a:p>
          <a:p>
            <a:r>
              <a:rPr lang="en-GB" b="1" dirty="0"/>
              <a:t>Interventions: </a:t>
            </a:r>
            <a:r>
              <a:rPr lang="en-GB" dirty="0"/>
              <a:t>What is the intervention or group of interventions you want to test?</a:t>
            </a:r>
            <a:endParaRPr lang="en-GB" b="1" dirty="0"/>
          </a:p>
          <a:p>
            <a:endParaRPr lang="en-GB" dirty="0"/>
          </a:p>
          <a:p>
            <a:r>
              <a:rPr lang="en-GB" b="1" dirty="0"/>
              <a:t>Comparisons: </a:t>
            </a:r>
            <a:r>
              <a:rPr lang="en-GB" dirty="0"/>
              <a:t>What will the interventions be compared to?</a:t>
            </a:r>
            <a:endParaRPr lang="en-GB" b="1" dirty="0"/>
          </a:p>
          <a:p>
            <a:endParaRPr lang="en-GB" dirty="0"/>
          </a:p>
          <a:p>
            <a:r>
              <a:rPr lang="en-GB" b="1" dirty="0"/>
              <a:t>Outcomes: </a:t>
            </a:r>
            <a:r>
              <a:rPr lang="en-GB" dirty="0"/>
              <a:t>What outcomes will tell you which intervention is the most effective?</a:t>
            </a:r>
            <a:endParaRPr lang="en-GB" b="1" dirty="0"/>
          </a:p>
        </p:txBody>
      </p:sp>
    </p:spTree>
    <p:extLst>
      <p:ext uri="{BB962C8B-B14F-4D97-AF65-F5344CB8AC3E}">
        <p14:creationId xmlns:p14="http://schemas.microsoft.com/office/powerpoint/2010/main" val="29367276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chor="ctr">
            <a:normAutofit/>
          </a:bodyPr>
          <a:lstStyle/>
          <a:p>
            <a:r>
              <a:rPr lang="en-GB" dirty="0"/>
              <a:t>Where to start?</a:t>
            </a:r>
          </a:p>
        </p:txBody>
      </p:sp>
      <p:pic>
        <p:nvPicPr>
          <p:cNvPr id="2050" name="Picture 2" descr="Map, Navigate, Explore, Adventur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15716" y="2060848"/>
            <a:ext cx="5112568" cy="34545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952127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p>
            <a:pPr algn="ctr"/>
            <a:r>
              <a:rPr lang="en-GB" dirty="0"/>
              <a:t>Steps in conducting a systematic review</a:t>
            </a:r>
          </a:p>
        </p:txBody>
      </p:sp>
      <p:sp>
        <p:nvSpPr>
          <p:cNvPr id="3" name="Content Placeholder 2"/>
          <p:cNvSpPr>
            <a:spLocks noGrp="1"/>
          </p:cNvSpPr>
          <p:nvPr>
            <p:ph sz="quarter" idx="1"/>
          </p:nvPr>
        </p:nvSpPr>
        <p:spPr>
          <a:xfrm>
            <a:off x="301752" y="1527048"/>
            <a:ext cx="8503920" cy="4782272"/>
          </a:xfrm>
        </p:spPr>
        <p:txBody>
          <a:bodyPr>
            <a:normAutofit fontScale="92500"/>
          </a:bodyPr>
          <a:lstStyle/>
          <a:p>
            <a:pPr>
              <a:spcAft>
                <a:spcPts val="600"/>
              </a:spcAft>
            </a:pPr>
            <a:r>
              <a:rPr lang="en-GB" sz="2400" b="1" dirty="0"/>
              <a:t>Define the question: </a:t>
            </a:r>
            <a:r>
              <a:rPr lang="en-GB" sz="2400" dirty="0"/>
              <a:t>PICO or similar</a:t>
            </a:r>
          </a:p>
          <a:p>
            <a:pPr>
              <a:spcAft>
                <a:spcPts val="600"/>
              </a:spcAft>
            </a:pPr>
            <a:r>
              <a:rPr lang="en-GB" sz="2400" b="1" dirty="0"/>
              <a:t>Scoping/Mapping review: </a:t>
            </a:r>
            <a:r>
              <a:rPr lang="en-GB" sz="2400" dirty="0"/>
              <a:t>Is it valid? Has it been done already? </a:t>
            </a:r>
            <a:endParaRPr lang="en-GB" sz="2400" b="1" dirty="0"/>
          </a:p>
          <a:p>
            <a:pPr>
              <a:spcAft>
                <a:spcPts val="600"/>
              </a:spcAft>
            </a:pPr>
            <a:r>
              <a:rPr lang="en-GB" sz="2400" b="1" dirty="0"/>
              <a:t>Register title: </a:t>
            </a:r>
            <a:r>
              <a:rPr lang="en-GB" sz="2400" dirty="0"/>
              <a:t>register the title with a Cochrane Review Group to prevent duplication, see also Joanna Briggs and PROSPERO databases.</a:t>
            </a:r>
            <a:endParaRPr lang="en-GB" sz="2400" b="1" dirty="0"/>
          </a:p>
          <a:p>
            <a:pPr>
              <a:spcAft>
                <a:spcPts val="600"/>
              </a:spcAft>
            </a:pPr>
            <a:r>
              <a:rPr lang="en-GB" sz="2400" b="1" dirty="0"/>
              <a:t>Plan review: </a:t>
            </a:r>
            <a:r>
              <a:rPr lang="en-GB" sz="2400" dirty="0"/>
              <a:t>select your inclusion criteria, identify resources etc.</a:t>
            </a:r>
          </a:p>
          <a:p>
            <a:pPr>
              <a:spcAft>
                <a:spcPts val="600"/>
              </a:spcAft>
            </a:pPr>
            <a:r>
              <a:rPr lang="en-GB" sz="2400" b="1" dirty="0"/>
              <a:t>Publish protocol: </a:t>
            </a:r>
            <a:r>
              <a:rPr lang="en-GB" sz="2400" dirty="0"/>
              <a:t>Protocols for systematic reviews can be registered with the PROSPERO register </a:t>
            </a:r>
          </a:p>
          <a:p>
            <a:pPr>
              <a:spcAft>
                <a:spcPts val="600"/>
              </a:spcAft>
            </a:pPr>
            <a:r>
              <a:rPr lang="en-GB" sz="2400" b="1" dirty="0"/>
              <a:t>Conduct review: </a:t>
            </a:r>
            <a:r>
              <a:rPr lang="en-GB" sz="2400" dirty="0"/>
              <a:t>run your search, sift and identify studies, assess for bias and then analyse and interpret their results – write up sections as you go. </a:t>
            </a:r>
          </a:p>
          <a:p>
            <a:pPr>
              <a:spcAft>
                <a:spcPts val="600"/>
              </a:spcAft>
            </a:pPr>
            <a:r>
              <a:rPr lang="en-GB" sz="2400" b="1" dirty="0"/>
              <a:t>Publish review: </a:t>
            </a:r>
            <a:r>
              <a:rPr lang="en-GB" sz="2400" dirty="0"/>
              <a:t>Choose the most appropriate journal/platform</a:t>
            </a:r>
            <a:endParaRPr lang="en-GB" sz="2800" dirty="0"/>
          </a:p>
          <a:p>
            <a:pPr marL="411480" lvl="1" indent="0">
              <a:buNone/>
            </a:pPr>
            <a:endParaRPr lang="en-GB" dirty="0"/>
          </a:p>
          <a:p>
            <a:endParaRPr lang="en-GB" dirty="0"/>
          </a:p>
          <a:p>
            <a:endParaRPr lang="en-GB" dirty="0"/>
          </a:p>
          <a:p>
            <a:endParaRPr lang="en-GB" dirty="0"/>
          </a:p>
          <a:p>
            <a:endParaRPr lang="en-GB" dirty="0"/>
          </a:p>
          <a:p>
            <a:endParaRPr lang="en-GB" dirty="0"/>
          </a:p>
        </p:txBody>
      </p:sp>
    </p:spTree>
    <p:extLst>
      <p:ext uri="{BB962C8B-B14F-4D97-AF65-F5344CB8AC3E}">
        <p14:creationId xmlns:p14="http://schemas.microsoft.com/office/powerpoint/2010/main" val="10080617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Autofit/>
          </a:bodyPr>
          <a:lstStyle/>
          <a:p>
            <a:r>
              <a:rPr lang="en-GB" dirty="0"/>
              <a:t>Searching </a:t>
            </a:r>
          </a:p>
        </p:txBody>
      </p:sp>
      <p:sp>
        <p:nvSpPr>
          <p:cNvPr id="3" name="Content Placeholder 2"/>
          <p:cNvSpPr>
            <a:spLocks noGrp="1"/>
          </p:cNvSpPr>
          <p:nvPr>
            <p:ph sz="quarter" idx="1"/>
          </p:nvPr>
        </p:nvSpPr>
        <p:spPr/>
        <p:txBody>
          <a:bodyPr>
            <a:normAutofit fontScale="92500" lnSpcReduction="10000"/>
          </a:bodyPr>
          <a:lstStyle/>
          <a:p>
            <a:pPr marL="114300" indent="0">
              <a:buNone/>
            </a:pPr>
            <a:r>
              <a:rPr lang="en-GB" dirty="0"/>
              <a:t>You have done your exploratory searches, you have a clearly defined question and you have clear (maybe) published research methodology.</a:t>
            </a:r>
          </a:p>
          <a:p>
            <a:pPr marL="114300" indent="0">
              <a:buNone/>
            </a:pPr>
            <a:endParaRPr lang="en-GB" dirty="0"/>
          </a:p>
          <a:p>
            <a:pPr marL="114300" indent="0">
              <a:buNone/>
            </a:pPr>
            <a:r>
              <a:rPr lang="en-GB" dirty="0"/>
              <a:t>Aim = to create a repeatable search strategy</a:t>
            </a:r>
          </a:p>
          <a:p>
            <a:pPr marL="114300" indent="0">
              <a:buNone/>
            </a:pPr>
            <a:endParaRPr lang="en-GB" b="1" dirty="0"/>
          </a:p>
          <a:p>
            <a:r>
              <a:rPr lang="en-GB" b="1" dirty="0"/>
              <a:t>Concepts</a:t>
            </a:r>
          </a:p>
          <a:p>
            <a:r>
              <a:rPr lang="en-GB" b="1" dirty="0"/>
              <a:t>Keywords</a:t>
            </a:r>
          </a:p>
          <a:p>
            <a:r>
              <a:rPr lang="en-GB" b="1" dirty="0"/>
              <a:t>Test Search</a:t>
            </a:r>
          </a:p>
          <a:p>
            <a:r>
              <a:rPr lang="en-GB" b="1" dirty="0"/>
              <a:t>Databases</a:t>
            </a:r>
          </a:p>
          <a:p>
            <a:r>
              <a:rPr lang="en-GB" b="1" dirty="0"/>
              <a:t>Additional searching</a:t>
            </a:r>
          </a:p>
          <a:p>
            <a:pPr marL="114300" indent="0">
              <a:buNone/>
            </a:pPr>
            <a:endParaRPr lang="en-GB" dirty="0"/>
          </a:p>
          <a:p>
            <a:pPr marL="114300" indent="0">
              <a:buNone/>
            </a:pPr>
            <a:endParaRPr lang="en-GB" dirty="0"/>
          </a:p>
          <a:p>
            <a:pPr marL="114300" indent="0">
              <a:buNone/>
            </a:pPr>
            <a:endParaRPr lang="en-GB" dirty="0"/>
          </a:p>
          <a:p>
            <a:pPr marL="114300" indent="0">
              <a:buNone/>
            </a:pPr>
            <a:endParaRPr lang="en-GB" dirty="0"/>
          </a:p>
          <a:p>
            <a:pPr marL="114300" indent="0">
              <a:buNone/>
            </a:pPr>
            <a:endParaRPr lang="en-GB" dirty="0"/>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44008" y="3789040"/>
            <a:ext cx="3600400" cy="223224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014970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GB" dirty="0"/>
              <a:t>Concepts</a:t>
            </a:r>
          </a:p>
        </p:txBody>
      </p:sp>
      <p:sp>
        <p:nvSpPr>
          <p:cNvPr id="8" name="Content Placeholder 7"/>
          <p:cNvSpPr>
            <a:spLocks noGrp="1"/>
          </p:cNvSpPr>
          <p:nvPr>
            <p:ph sz="half" idx="1"/>
          </p:nvPr>
        </p:nvSpPr>
        <p:spPr/>
        <p:txBody>
          <a:bodyPr/>
          <a:lstStyle/>
          <a:p>
            <a:r>
              <a:rPr lang="en-GB" dirty="0">
                <a:hlinkClick r:id="rId3"/>
              </a:rPr>
              <a:t>Measurement tools for mental health problems and mental well-being in people with severe or profound intellectual disabilities: A systematic review</a:t>
            </a:r>
            <a:endParaRPr lang="en-GB" dirty="0"/>
          </a:p>
        </p:txBody>
      </p:sp>
      <p:pic>
        <p:nvPicPr>
          <p:cNvPr id="10" name="Content Placeholder 9"/>
          <p:cNvPicPr>
            <a:picLocks noGrp="1" noChangeAspect="1"/>
          </p:cNvPicPr>
          <p:nvPr>
            <p:ph sz="half" idx="2"/>
          </p:nvPr>
        </p:nvPicPr>
        <p:blipFill>
          <a:blip r:embed="rId4">
            <a:extLst>
              <a:ext uri="{28A0092B-C50C-407E-A947-70E740481C1C}">
                <a14:useLocalDpi xmlns:a14="http://schemas.microsoft.com/office/drawing/2010/main" val="0"/>
              </a:ext>
            </a:extLst>
          </a:blip>
          <a:stretch>
            <a:fillRect/>
          </a:stretch>
        </p:blipFill>
        <p:spPr>
          <a:xfrm>
            <a:off x="5220072" y="1556792"/>
            <a:ext cx="3286652" cy="424802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36139397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chor="ctr"/>
          <a:lstStyle/>
          <a:p>
            <a:r>
              <a:rPr lang="en-GB" dirty="0"/>
              <a:t>Keywords</a:t>
            </a:r>
          </a:p>
        </p:txBody>
      </p:sp>
      <p:sp>
        <p:nvSpPr>
          <p:cNvPr id="6" name="Content Placeholder 5"/>
          <p:cNvSpPr>
            <a:spLocks noGrp="1"/>
          </p:cNvSpPr>
          <p:nvPr>
            <p:ph sz="quarter" idx="1"/>
          </p:nvPr>
        </p:nvSpPr>
        <p:spPr/>
        <p:txBody>
          <a:bodyPr/>
          <a:lstStyle/>
          <a:p>
            <a:pPr marL="114300" indent="0">
              <a:buNone/>
            </a:pPr>
            <a:r>
              <a:rPr lang="en-GB" dirty="0"/>
              <a:t>Keywords form the basis of your search. For each of your concepts you will need to find synonyms</a:t>
            </a:r>
          </a:p>
          <a:p>
            <a:pPr marL="114300" indent="0">
              <a:buNone/>
            </a:pPr>
            <a:endParaRPr lang="en-GB" dirty="0"/>
          </a:p>
          <a:p>
            <a:r>
              <a:rPr lang="en-GB" dirty="0" err="1"/>
              <a:t>MeSH</a:t>
            </a:r>
            <a:r>
              <a:rPr lang="en-GB" dirty="0"/>
              <a:t> databases</a:t>
            </a:r>
          </a:p>
          <a:p>
            <a:r>
              <a:rPr lang="en-GB" dirty="0" err="1"/>
              <a:t>Pubmed</a:t>
            </a:r>
            <a:r>
              <a:rPr lang="en-GB" dirty="0"/>
              <a:t> </a:t>
            </a:r>
            <a:r>
              <a:rPr lang="en-GB" dirty="0" err="1"/>
              <a:t>Reminer</a:t>
            </a:r>
            <a:endParaRPr lang="en-GB" dirty="0"/>
          </a:p>
          <a:p>
            <a:r>
              <a:rPr lang="en-GB" dirty="0"/>
              <a:t>Other articles</a:t>
            </a:r>
          </a:p>
          <a:p>
            <a:r>
              <a:rPr lang="en-GB" dirty="0"/>
              <a:t>Database thesaurus </a:t>
            </a:r>
          </a:p>
          <a:p>
            <a:endParaRPr lang="en-GB" dirty="0"/>
          </a:p>
          <a:p>
            <a:endParaRPr lang="en-GB" dirty="0"/>
          </a:p>
        </p:txBody>
      </p:sp>
    </p:spTree>
    <p:extLst>
      <p:ext uri="{BB962C8B-B14F-4D97-AF65-F5344CB8AC3E}">
        <p14:creationId xmlns:p14="http://schemas.microsoft.com/office/powerpoint/2010/main" val="324923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p>
            <a:r>
              <a:rPr lang="en-GB" dirty="0" err="1"/>
              <a:t>MeSH</a:t>
            </a:r>
            <a:r>
              <a:rPr lang="en-GB" dirty="0"/>
              <a:t> – Medical Subject Headings</a:t>
            </a:r>
          </a:p>
        </p:txBody>
      </p:sp>
      <p:sp>
        <p:nvSpPr>
          <p:cNvPr id="3" name="Content Placeholder 2"/>
          <p:cNvSpPr>
            <a:spLocks noGrp="1"/>
          </p:cNvSpPr>
          <p:nvPr>
            <p:ph sz="quarter" idx="1"/>
          </p:nvPr>
        </p:nvSpPr>
        <p:spPr>
          <a:xfrm>
            <a:off x="301752" y="1527048"/>
            <a:ext cx="8503920" cy="4782272"/>
          </a:xfrm>
        </p:spPr>
        <p:txBody>
          <a:bodyPr>
            <a:normAutofit fontScale="70000" lnSpcReduction="20000"/>
          </a:bodyPr>
          <a:lstStyle/>
          <a:p>
            <a:r>
              <a:rPr lang="en-GB" sz="2900" dirty="0"/>
              <a:t>Neoplasms, Colorectal</a:t>
            </a:r>
          </a:p>
          <a:p>
            <a:r>
              <a:rPr lang="en-GB" sz="2900" dirty="0"/>
              <a:t>Colorectal Neoplasm</a:t>
            </a:r>
          </a:p>
          <a:p>
            <a:r>
              <a:rPr lang="en-GB" sz="2900" dirty="0"/>
              <a:t>Neoplasm, Colorectal</a:t>
            </a:r>
          </a:p>
          <a:p>
            <a:r>
              <a:rPr lang="en-GB" sz="2900" dirty="0"/>
              <a:t>Colorectal </a:t>
            </a:r>
            <a:r>
              <a:rPr lang="en-GB" sz="2900" dirty="0" err="1"/>
              <a:t>Tumors</a:t>
            </a:r>
            <a:endParaRPr lang="en-GB" sz="2900" dirty="0"/>
          </a:p>
          <a:p>
            <a:r>
              <a:rPr lang="en-GB" sz="2900" dirty="0"/>
              <a:t>Colorectal </a:t>
            </a:r>
            <a:r>
              <a:rPr lang="en-GB" sz="2900" dirty="0" err="1"/>
              <a:t>Tumor</a:t>
            </a:r>
            <a:endParaRPr lang="en-GB" sz="2900" dirty="0"/>
          </a:p>
          <a:p>
            <a:r>
              <a:rPr lang="en-GB" sz="2900" dirty="0" err="1"/>
              <a:t>Tumor</a:t>
            </a:r>
            <a:r>
              <a:rPr lang="en-GB" sz="2900" dirty="0"/>
              <a:t>, Colorectal</a:t>
            </a:r>
          </a:p>
          <a:p>
            <a:r>
              <a:rPr lang="en-GB" sz="2900" dirty="0" err="1"/>
              <a:t>Tumors</a:t>
            </a:r>
            <a:r>
              <a:rPr lang="en-GB" sz="2900" dirty="0"/>
              <a:t>, Colorectal</a:t>
            </a:r>
          </a:p>
          <a:p>
            <a:r>
              <a:rPr lang="en-GB" sz="2900" dirty="0"/>
              <a:t>Colorectal Carcinoma</a:t>
            </a:r>
          </a:p>
          <a:p>
            <a:r>
              <a:rPr lang="en-GB" sz="2900" dirty="0"/>
              <a:t>Carcinoma, Colorectal</a:t>
            </a:r>
          </a:p>
          <a:p>
            <a:r>
              <a:rPr lang="en-GB" sz="2900" dirty="0"/>
              <a:t>Carcinomas, Colorectal</a:t>
            </a:r>
          </a:p>
          <a:p>
            <a:r>
              <a:rPr lang="en-GB" sz="2900" dirty="0"/>
              <a:t>Colorectal Carcinomas</a:t>
            </a:r>
          </a:p>
          <a:p>
            <a:r>
              <a:rPr lang="en-GB" sz="2900" dirty="0"/>
              <a:t>Colorectal Cancer</a:t>
            </a:r>
          </a:p>
          <a:p>
            <a:r>
              <a:rPr lang="en-GB" sz="2900" dirty="0"/>
              <a:t>Cancer, Colorectal</a:t>
            </a:r>
          </a:p>
          <a:p>
            <a:r>
              <a:rPr lang="en-GB" sz="2900" dirty="0"/>
              <a:t>Cancers, Colorectal</a:t>
            </a:r>
          </a:p>
          <a:p>
            <a:r>
              <a:rPr lang="en-GB" sz="2900" dirty="0"/>
              <a:t>Colorectal Cancers</a:t>
            </a:r>
          </a:p>
          <a:p>
            <a:pPr lvl="1"/>
            <a:endParaRPr lang="en-GB" dirty="0"/>
          </a:p>
        </p:txBody>
      </p:sp>
    </p:spTree>
    <p:extLst>
      <p:ext uri="{BB962C8B-B14F-4D97-AF65-F5344CB8AC3E}">
        <p14:creationId xmlns:p14="http://schemas.microsoft.com/office/powerpoint/2010/main" val="17840079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GB" dirty="0"/>
              <a:t>What I won’t cover…</a:t>
            </a:r>
          </a:p>
        </p:txBody>
      </p:sp>
      <p:sp>
        <p:nvSpPr>
          <p:cNvPr id="3" name="Content Placeholder 2"/>
          <p:cNvSpPr>
            <a:spLocks noGrp="1"/>
          </p:cNvSpPr>
          <p:nvPr>
            <p:ph sz="quarter" idx="1"/>
          </p:nvPr>
        </p:nvSpPr>
        <p:spPr/>
        <p:txBody>
          <a:bodyPr>
            <a:normAutofit/>
          </a:bodyPr>
          <a:lstStyle/>
          <a:p>
            <a:pPr marL="114300" indent="0">
              <a:buNone/>
            </a:pPr>
            <a:r>
              <a:rPr lang="en-GB" sz="2800" dirty="0"/>
              <a:t>Detailed instruction on how to do a meta-analysis</a:t>
            </a:r>
            <a:endParaRPr lang="en-GB" sz="4000" dirty="0"/>
          </a:p>
          <a:p>
            <a:pPr marL="114300" indent="0">
              <a:buNone/>
            </a:pPr>
            <a:endParaRPr lang="en-GB" sz="4000" dirty="0"/>
          </a:p>
          <a:p>
            <a:pPr marL="114300" indent="0">
              <a:buNone/>
            </a:pPr>
            <a:endParaRPr lang="en-GB" sz="4000" b="1" dirty="0"/>
          </a:p>
          <a:p>
            <a:pPr marL="114300" indent="0">
              <a:buNone/>
            </a:pPr>
            <a:endParaRPr lang="en-GB" sz="4000"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83768" y="2852936"/>
            <a:ext cx="4320480" cy="2952328"/>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86583137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GB" dirty="0"/>
              <a:t>Create a Test Search</a:t>
            </a:r>
          </a:p>
        </p:txBody>
      </p:sp>
      <p:sp>
        <p:nvSpPr>
          <p:cNvPr id="3" name="Content Placeholder 2"/>
          <p:cNvSpPr>
            <a:spLocks noGrp="1"/>
          </p:cNvSpPr>
          <p:nvPr>
            <p:ph sz="quarter" idx="1"/>
          </p:nvPr>
        </p:nvSpPr>
        <p:spPr>
          <a:xfrm>
            <a:off x="301752" y="1527048"/>
            <a:ext cx="8503920" cy="4782272"/>
          </a:xfrm>
        </p:spPr>
        <p:txBody>
          <a:bodyPr>
            <a:normAutofit fontScale="85000" lnSpcReduction="20000"/>
          </a:bodyPr>
          <a:lstStyle/>
          <a:p>
            <a:pPr marL="114300" indent="0">
              <a:buNone/>
            </a:pPr>
            <a:r>
              <a:rPr lang="en-GB" sz="2800" dirty="0"/>
              <a:t>The idea is to create a repeatable search strategy which you can use across different databases. You may want to test the accuracy/robustness of this search.</a:t>
            </a:r>
          </a:p>
          <a:p>
            <a:pPr marL="114300" indent="0">
              <a:buNone/>
            </a:pPr>
            <a:r>
              <a:rPr lang="en-GB" sz="2800" dirty="0"/>
              <a:t>You can create a ‘test search’</a:t>
            </a:r>
          </a:p>
          <a:p>
            <a:pPr marL="114300" indent="0">
              <a:buNone/>
            </a:pPr>
            <a:endParaRPr lang="en-GB" sz="2800" dirty="0"/>
          </a:p>
          <a:p>
            <a:r>
              <a:rPr lang="en-GB" sz="2800" dirty="0"/>
              <a:t>Find about 10 articles in this field</a:t>
            </a:r>
          </a:p>
          <a:p>
            <a:r>
              <a:rPr lang="en-GB" sz="2800" dirty="0"/>
              <a:t>Your search strategy should return these articles</a:t>
            </a:r>
          </a:p>
          <a:p>
            <a:r>
              <a:rPr lang="en-GB" sz="2800" dirty="0"/>
              <a:t>If it doesn’t then there is something wrong with your strategy</a:t>
            </a:r>
          </a:p>
          <a:p>
            <a:r>
              <a:rPr lang="en-GB" sz="2800" dirty="0"/>
              <a:t>Compare the abstract text of your article and your keywords and tweak where necessary. </a:t>
            </a:r>
          </a:p>
          <a:p>
            <a:pPr marL="0" indent="0">
              <a:buNone/>
            </a:pPr>
            <a:endParaRPr lang="en-GB" dirty="0"/>
          </a:p>
          <a:p>
            <a:pPr marL="0" indent="0">
              <a:buNone/>
            </a:pPr>
            <a:r>
              <a:rPr lang="en-GB" sz="2800" dirty="0">
                <a:solidFill>
                  <a:srgbClr val="FF0000"/>
                </a:solidFill>
              </a:rPr>
              <a:t>Remember your search will usually only search titles and abstracts unless you tell it otherwise (not recommended!) </a:t>
            </a:r>
          </a:p>
        </p:txBody>
      </p:sp>
    </p:spTree>
    <p:extLst>
      <p:ext uri="{BB962C8B-B14F-4D97-AF65-F5344CB8AC3E}">
        <p14:creationId xmlns:p14="http://schemas.microsoft.com/office/powerpoint/2010/main" val="36800050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GB" dirty="0"/>
              <a:t>Databases</a:t>
            </a:r>
          </a:p>
        </p:txBody>
      </p:sp>
      <p:sp>
        <p:nvSpPr>
          <p:cNvPr id="3" name="Content Placeholder 2"/>
          <p:cNvSpPr>
            <a:spLocks noGrp="1"/>
          </p:cNvSpPr>
          <p:nvPr>
            <p:ph sz="quarter" idx="1"/>
          </p:nvPr>
        </p:nvSpPr>
        <p:spPr/>
        <p:txBody>
          <a:bodyPr>
            <a:normAutofit fontScale="92500" lnSpcReduction="10000"/>
          </a:bodyPr>
          <a:lstStyle/>
          <a:p>
            <a:pPr marL="114300" indent="0" algn="ctr">
              <a:buNone/>
            </a:pPr>
            <a:r>
              <a:rPr lang="en-GB" sz="3000" b="1" dirty="0"/>
              <a:t>The difference between Medline and PubMed</a:t>
            </a:r>
          </a:p>
          <a:p>
            <a:pPr marL="114300" indent="0">
              <a:buNone/>
            </a:pPr>
            <a:endParaRPr lang="en-GB" dirty="0"/>
          </a:p>
          <a:p>
            <a:r>
              <a:rPr lang="en-GB" b="1" dirty="0"/>
              <a:t>Medline</a:t>
            </a:r>
            <a:r>
              <a:rPr lang="en-GB" dirty="0"/>
              <a:t> is the National Library of Medicine journal citation database and includes citations from more than 5200 scholarly journals published around the world. It has more than 25 million references to biomedical and life sciences journal articles back to 1946. </a:t>
            </a:r>
          </a:p>
          <a:p>
            <a:pPr marL="114300" indent="0">
              <a:buNone/>
            </a:pPr>
            <a:endParaRPr lang="en-GB" dirty="0"/>
          </a:p>
          <a:p>
            <a:r>
              <a:rPr lang="en-GB" b="1" dirty="0"/>
              <a:t>PubMed</a:t>
            </a:r>
            <a:r>
              <a:rPr lang="en-GB" dirty="0"/>
              <a:t> is an interface for Medline but also includes ‘ahead of publication’ citations and other ‘out of scope’ articles such as astrophysics or plate tectonics which appear in general science and chemistry journals. Also uses different algorithms.</a:t>
            </a:r>
          </a:p>
          <a:p>
            <a:pPr marL="114300" indent="0">
              <a:buNone/>
            </a:pPr>
            <a:endParaRPr lang="en-GB" dirty="0"/>
          </a:p>
        </p:txBody>
      </p:sp>
    </p:spTree>
    <p:extLst>
      <p:ext uri="{BB962C8B-B14F-4D97-AF65-F5344CB8AC3E}">
        <p14:creationId xmlns:p14="http://schemas.microsoft.com/office/powerpoint/2010/main" val="81302689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GB" dirty="0"/>
              <a:t>Databases</a:t>
            </a:r>
          </a:p>
        </p:txBody>
      </p:sp>
      <p:sp>
        <p:nvSpPr>
          <p:cNvPr id="3" name="Content Placeholder 2"/>
          <p:cNvSpPr>
            <a:spLocks noGrp="1"/>
          </p:cNvSpPr>
          <p:nvPr>
            <p:ph sz="quarter" idx="1"/>
          </p:nvPr>
        </p:nvSpPr>
        <p:spPr>
          <a:xfrm>
            <a:off x="301752" y="1527048"/>
            <a:ext cx="8503920" cy="4710264"/>
          </a:xfrm>
        </p:spPr>
        <p:txBody>
          <a:bodyPr>
            <a:normAutofit/>
          </a:bodyPr>
          <a:lstStyle/>
          <a:p>
            <a:r>
              <a:rPr lang="en-GB" b="1" dirty="0"/>
              <a:t>AMED </a:t>
            </a:r>
            <a:r>
              <a:rPr lang="en-GB" dirty="0"/>
              <a:t>– Allied and Complementary Medicine 1985 to present</a:t>
            </a:r>
          </a:p>
          <a:p>
            <a:pPr lvl="0"/>
            <a:r>
              <a:rPr lang="en-GB" b="1" dirty="0"/>
              <a:t>CINAHL</a:t>
            </a:r>
            <a:r>
              <a:rPr lang="en-GB" dirty="0"/>
              <a:t> - Cumulative Index to Nursing and Allied Health Literature 1981 to present</a:t>
            </a:r>
          </a:p>
          <a:p>
            <a:pPr lvl="0"/>
            <a:r>
              <a:rPr lang="en-GB" b="1" dirty="0"/>
              <a:t>EMBASE</a:t>
            </a:r>
            <a:r>
              <a:rPr lang="en-GB" dirty="0"/>
              <a:t> - </a:t>
            </a:r>
            <a:r>
              <a:rPr lang="en-GB" dirty="0" err="1"/>
              <a:t>Excerpta</a:t>
            </a:r>
            <a:r>
              <a:rPr lang="en-GB" dirty="0"/>
              <a:t> </a:t>
            </a:r>
            <a:r>
              <a:rPr lang="en-GB" dirty="0" err="1"/>
              <a:t>Medica</a:t>
            </a:r>
            <a:r>
              <a:rPr lang="en-GB" dirty="0"/>
              <a:t> Database 1974 to present</a:t>
            </a:r>
          </a:p>
          <a:p>
            <a:pPr lvl="0"/>
            <a:r>
              <a:rPr lang="en-GB" b="1" dirty="0"/>
              <a:t>EMCARE</a:t>
            </a:r>
            <a:r>
              <a:rPr lang="en-GB" dirty="0"/>
              <a:t> - 1995 to present</a:t>
            </a:r>
          </a:p>
          <a:p>
            <a:pPr lvl="0"/>
            <a:r>
              <a:rPr lang="en-GB" b="1" dirty="0"/>
              <a:t>HMIC</a:t>
            </a:r>
            <a:r>
              <a:rPr lang="en-GB" dirty="0"/>
              <a:t> - Health Management Information Consortium 1979 to present</a:t>
            </a:r>
          </a:p>
          <a:p>
            <a:r>
              <a:rPr lang="en-GB" b="1" dirty="0"/>
              <a:t>Medline</a:t>
            </a:r>
            <a:r>
              <a:rPr lang="en-GB" dirty="0"/>
              <a:t> - 1946 to present</a:t>
            </a:r>
          </a:p>
          <a:p>
            <a:r>
              <a:rPr lang="en-GB" b="1" dirty="0"/>
              <a:t>PubMed</a:t>
            </a:r>
            <a:r>
              <a:rPr lang="en-GB" dirty="0"/>
              <a:t> - Medline from PubMed 1946 to present</a:t>
            </a:r>
          </a:p>
          <a:p>
            <a:pPr lvl="0"/>
            <a:endParaRPr lang="en-GB" dirty="0"/>
          </a:p>
          <a:p>
            <a:endParaRPr lang="en-GB" dirty="0"/>
          </a:p>
        </p:txBody>
      </p:sp>
    </p:spTree>
    <p:extLst>
      <p:ext uri="{BB962C8B-B14F-4D97-AF65-F5344CB8AC3E}">
        <p14:creationId xmlns:p14="http://schemas.microsoft.com/office/powerpoint/2010/main" val="205675506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GB" dirty="0"/>
              <a:t>Additional searching</a:t>
            </a:r>
          </a:p>
        </p:txBody>
      </p:sp>
      <p:sp>
        <p:nvSpPr>
          <p:cNvPr id="3" name="Content Placeholder 2"/>
          <p:cNvSpPr>
            <a:spLocks noGrp="1"/>
          </p:cNvSpPr>
          <p:nvPr>
            <p:ph sz="quarter" idx="1"/>
          </p:nvPr>
        </p:nvSpPr>
        <p:spPr>
          <a:xfrm>
            <a:off x="301752" y="1527048"/>
            <a:ext cx="8503920" cy="4782272"/>
          </a:xfrm>
        </p:spPr>
        <p:txBody>
          <a:bodyPr>
            <a:normAutofit fontScale="77500" lnSpcReduction="20000"/>
          </a:bodyPr>
          <a:lstStyle/>
          <a:p>
            <a:r>
              <a:rPr lang="en-GB" b="1" dirty="0"/>
              <a:t>Snowballing</a:t>
            </a:r>
          </a:p>
          <a:p>
            <a:pPr marL="274320" lvl="1" indent="0">
              <a:buNone/>
            </a:pPr>
            <a:r>
              <a:rPr lang="en-GB" sz="2800" dirty="0"/>
              <a:t>Use one article to find others (cited by, similar articles </a:t>
            </a:r>
            <a:r>
              <a:rPr lang="en-GB" sz="2800" dirty="0" err="1"/>
              <a:t>etc</a:t>
            </a:r>
            <a:r>
              <a:rPr lang="en-GB" sz="2800" dirty="0"/>
              <a:t>)</a:t>
            </a:r>
          </a:p>
          <a:p>
            <a:r>
              <a:rPr lang="en-GB" b="1" dirty="0"/>
              <a:t>Hand searching</a:t>
            </a:r>
          </a:p>
          <a:p>
            <a:pPr marL="274320" lvl="1" indent="0">
              <a:buNone/>
            </a:pPr>
            <a:r>
              <a:rPr lang="en-GB" sz="2800" dirty="0"/>
              <a:t>Looking at ‘table of contents’ in relevant journals (some of the smaller society type journals may not be indexed in the databases) 😱</a:t>
            </a:r>
          </a:p>
          <a:p>
            <a:r>
              <a:rPr lang="en-GB" b="1" dirty="0"/>
              <a:t>Grey literature</a:t>
            </a:r>
          </a:p>
          <a:p>
            <a:pPr marL="274320" lvl="1" indent="0">
              <a:buNone/>
            </a:pPr>
            <a:r>
              <a:rPr lang="en-GB" sz="2800" dirty="0"/>
              <a:t>Includes: Reports, Conference Abstracts, Dissertations &amp; Theses, Registered Clinical Trials, Interviews, Patents, Newsletters, White Papers, Book Chapters.</a:t>
            </a:r>
            <a:r>
              <a:rPr lang="en-GB" sz="2800" b="1" dirty="0"/>
              <a:t> </a:t>
            </a:r>
            <a:r>
              <a:rPr lang="en-GB" sz="2800" dirty="0"/>
              <a:t>There is often data in Grey Literature which you won’t find in published sources. By including Grey Literature in your review you will minimise publication bias and will increase the currency and accuracy of your review. </a:t>
            </a:r>
          </a:p>
          <a:p>
            <a:r>
              <a:rPr lang="en-GB" b="1" dirty="0"/>
              <a:t>Experts</a:t>
            </a:r>
          </a:p>
          <a:p>
            <a:pPr marL="274320" lvl="1" indent="0">
              <a:buNone/>
            </a:pPr>
            <a:r>
              <a:rPr lang="en-GB" sz="2800" dirty="0"/>
              <a:t>Ask an expert for any knowledge of unpublished data</a:t>
            </a:r>
          </a:p>
          <a:p>
            <a:pPr marL="114300" indent="0">
              <a:buNone/>
            </a:pPr>
            <a:endParaRPr lang="en-GB" dirty="0"/>
          </a:p>
        </p:txBody>
      </p:sp>
    </p:spTree>
    <p:extLst>
      <p:ext uri="{BB962C8B-B14F-4D97-AF65-F5344CB8AC3E}">
        <p14:creationId xmlns:p14="http://schemas.microsoft.com/office/powerpoint/2010/main" val="14887225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GB" dirty="0"/>
              <a:t>Sifting / PRISMA</a:t>
            </a:r>
          </a:p>
        </p:txBody>
      </p:sp>
      <p:pic>
        <p:nvPicPr>
          <p:cNvPr id="4" name="Content Placeholder 3"/>
          <p:cNvPicPr>
            <a:picLocks noGrp="1" noChangeAspect="1"/>
          </p:cNvPicPr>
          <p:nvPr>
            <p:ph sz="quarter" idx="1"/>
          </p:nvPr>
        </p:nvPicPr>
        <p:blipFill>
          <a:blip r:embed="rId3" cstate="print">
            <a:extLst>
              <a:ext uri="{28A0092B-C50C-407E-A947-70E740481C1C}">
                <a14:useLocalDpi xmlns:a14="http://schemas.microsoft.com/office/drawing/2010/main" val="0"/>
              </a:ext>
            </a:extLst>
          </a:blip>
          <a:stretch>
            <a:fillRect/>
          </a:stretch>
        </p:blipFill>
        <p:spPr>
          <a:xfrm>
            <a:off x="1979712" y="1628800"/>
            <a:ext cx="5040560" cy="4608512"/>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p:spPr>
      </p:pic>
    </p:spTree>
    <p:extLst>
      <p:ext uri="{BB962C8B-B14F-4D97-AF65-F5344CB8AC3E}">
        <p14:creationId xmlns:p14="http://schemas.microsoft.com/office/powerpoint/2010/main" val="63187016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GB" dirty="0"/>
              <a:t>Critical Appraisal </a:t>
            </a:r>
          </a:p>
        </p:txBody>
      </p:sp>
      <p:sp>
        <p:nvSpPr>
          <p:cNvPr id="3" name="Content Placeholder 2"/>
          <p:cNvSpPr>
            <a:spLocks noGrp="1"/>
          </p:cNvSpPr>
          <p:nvPr>
            <p:ph sz="quarter" idx="1"/>
          </p:nvPr>
        </p:nvSpPr>
        <p:spPr/>
        <p:txBody>
          <a:bodyPr anchor="ctr">
            <a:normAutofit fontScale="92500" lnSpcReduction="10000"/>
          </a:bodyPr>
          <a:lstStyle/>
          <a:p>
            <a:pPr marL="114300" indent="0">
              <a:buNone/>
            </a:pPr>
            <a:r>
              <a:rPr lang="en-GB" sz="3000" dirty="0"/>
              <a:t>Critically Appraise EVERYTHING</a:t>
            </a:r>
          </a:p>
          <a:p>
            <a:pPr lvl="1"/>
            <a:r>
              <a:rPr lang="en-GB" sz="2600" dirty="0"/>
              <a:t>Peer Review isn’t what it used to be!</a:t>
            </a:r>
          </a:p>
          <a:p>
            <a:pPr lvl="1"/>
            <a:r>
              <a:rPr lang="en-GB" sz="2600" dirty="0"/>
              <a:t>Academic Publishing is lucrative </a:t>
            </a:r>
          </a:p>
          <a:p>
            <a:pPr lvl="1"/>
            <a:r>
              <a:rPr lang="en-GB" sz="2600" dirty="0"/>
              <a:t>Make sure that the study has answered the question it has asked</a:t>
            </a:r>
          </a:p>
          <a:p>
            <a:pPr lvl="1"/>
            <a:r>
              <a:rPr lang="en-GB" sz="2600" dirty="0"/>
              <a:t>Use a selection tool such as JADAD</a:t>
            </a:r>
          </a:p>
          <a:p>
            <a:pPr lvl="1"/>
            <a:endParaRPr lang="en-GB" sz="2600" dirty="0"/>
          </a:p>
          <a:p>
            <a:pPr marL="411480" lvl="1" indent="0">
              <a:buNone/>
            </a:pPr>
            <a:r>
              <a:rPr lang="en-GB" sz="2600" dirty="0"/>
              <a:t>CASP provides checklists for each study design</a:t>
            </a:r>
          </a:p>
          <a:p>
            <a:pPr marL="411480" lvl="1" indent="0">
              <a:buNone/>
            </a:pPr>
            <a:endParaRPr lang="en-GB" sz="2600" dirty="0"/>
          </a:p>
          <a:p>
            <a:pPr lvl="1"/>
            <a:r>
              <a:rPr lang="en-GB" sz="2600" dirty="0"/>
              <a:t>Check your own statistics</a:t>
            </a:r>
          </a:p>
          <a:p>
            <a:pPr lvl="1"/>
            <a:r>
              <a:rPr lang="en-GB" sz="2600" dirty="0"/>
              <a:t>Do your studies have similar levels of heterogeneity?</a:t>
            </a:r>
            <a:endParaRPr lang="en-GB" sz="1900" dirty="0"/>
          </a:p>
        </p:txBody>
      </p:sp>
    </p:spTree>
    <p:extLst>
      <p:ext uri="{BB962C8B-B14F-4D97-AF65-F5344CB8AC3E}">
        <p14:creationId xmlns:p14="http://schemas.microsoft.com/office/powerpoint/2010/main" val="43733044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GB" dirty="0"/>
              <a:t>Synthesising your results</a:t>
            </a:r>
          </a:p>
        </p:txBody>
      </p:sp>
      <p:sp>
        <p:nvSpPr>
          <p:cNvPr id="3" name="Content Placeholder 2"/>
          <p:cNvSpPr>
            <a:spLocks noGrp="1"/>
          </p:cNvSpPr>
          <p:nvPr>
            <p:ph sz="quarter" idx="1"/>
          </p:nvPr>
        </p:nvSpPr>
        <p:spPr/>
        <p:txBody>
          <a:bodyPr/>
          <a:lstStyle/>
          <a:p>
            <a:r>
              <a:rPr lang="en-GB" sz="2800" dirty="0"/>
              <a:t>Meta-Analysis or Narrative Synthesis?</a:t>
            </a:r>
          </a:p>
          <a:p>
            <a:endParaRPr lang="en-GB" dirty="0"/>
          </a:p>
          <a:p>
            <a:pPr marL="0" indent="0">
              <a:buNone/>
            </a:pPr>
            <a:endParaRPr lang="en-GB"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95736" y="2110949"/>
            <a:ext cx="4515966" cy="4032448"/>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68054594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normAutofit/>
          </a:bodyPr>
          <a:lstStyle/>
          <a:p>
            <a:r>
              <a:rPr lang="en-GB" sz="2100" dirty="0"/>
              <a:t>Forest Plot</a:t>
            </a:r>
          </a:p>
        </p:txBody>
      </p:sp>
      <p:pic>
        <p:nvPicPr>
          <p:cNvPr id="7" name="Content Placeholder 6"/>
          <p:cNvPicPr>
            <a:picLocks noGrp="1" noChangeAspect="1"/>
          </p:cNvPicPr>
          <p:nvPr>
            <p:ph sz="half" idx="2"/>
          </p:nvPr>
        </p:nvPicPr>
        <p:blipFill>
          <a:blip r:embed="rId3" cstate="print">
            <a:extLst>
              <a:ext uri="{28A0092B-C50C-407E-A947-70E740481C1C}">
                <a14:useLocalDpi xmlns:a14="http://schemas.microsoft.com/office/drawing/2010/main" val="0"/>
              </a:ext>
            </a:extLst>
          </a:blip>
          <a:stretch>
            <a:fillRect/>
          </a:stretch>
        </p:blipFill>
        <p:spPr>
          <a:xfrm>
            <a:off x="1369220" y="2942946"/>
            <a:ext cx="3031331" cy="2484276"/>
          </a:xfrm>
        </p:spPr>
      </p:pic>
      <p:sp>
        <p:nvSpPr>
          <p:cNvPr id="3" name="Text Placeholder 2"/>
          <p:cNvSpPr>
            <a:spLocks noGrp="1"/>
          </p:cNvSpPr>
          <p:nvPr>
            <p:ph type="body" sz="quarter" idx="3"/>
          </p:nvPr>
        </p:nvSpPr>
        <p:spPr/>
        <p:txBody>
          <a:bodyPr>
            <a:normAutofit/>
          </a:bodyPr>
          <a:lstStyle/>
          <a:p>
            <a:r>
              <a:rPr lang="en-GB" sz="2100" dirty="0"/>
              <a:t>Funnel Plot</a:t>
            </a:r>
          </a:p>
        </p:txBody>
      </p:sp>
      <p:pic>
        <p:nvPicPr>
          <p:cNvPr id="8" name="Content Placeholder 7"/>
          <p:cNvPicPr>
            <a:picLocks noGrp="1" noChangeAspect="1"/>
          </p:cNvPicPr>
          <p:nvPr>
            <p:ph sz="quarter" idx="4"/>
          </p:nvPr>
        </p:nvPicPr>
        <p:blipFill>
          <a:blip r:embed="rId4" cstate="print">
            <a:extLst>
              <a:ext uri="{28A0092B-C50C-407E-A947-70E740481C1C}">
                <a14:useLocalDpi xmlns:a14="http://schemas.microsoft.com/office/drawing/2010/main" val="0"/>
              </a:ext>
            </a:extLst>
          </a:blip>
          <a:stretch>
            <a:fillRect/>
          </a:stretch>
        </p:blipFill>
        <p:spPr>
          <a:xfrm>
            <a:off x="5225347" y="2686051"/>
            <a:ext cx="1834177" cy="2765822"/>
          </a:xfrm>
        </p:spPr>
      </p:pic>
      <p:sp>
        <p:nvSpPr>
          <p:cNvPr id="6" name="Title 5"/>
          <p:cNvSpPr>
            <a:spLocks noGrp="1"/>
          </p:cNvSpPr>
          <p:nvPr>
            <p:ph type="title"/>
          </p:nvPr>
        </p:nvSpPr>
        <p:spPr/>
        <p:txBody>
          <a:bodyPr anchor="ctr"/>
          <a:lstStyle/>
          <a:p>
            <a:r>
              <a:rPr lang="en-GB" dirty="0"/>
              <a:t>Meta-analysis statistical tools</a:t>
            </a:r>
          </a:p>
        </p:txBody>
      </p:sp>
    </p:spTree>
    <p:extLst>
      <p:ext uri="{BB962C8B-B14F-4D97-AF65-F5344CB8AC3E}">
        <p14:creationId xmlns:p14="http://schemas.microsoft.com/office/powerpoint/2010/main" val="420585039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GB" dirty="0"/>
              <a:t>Writing up</a:t>
            </a:r>
          </a:p>
        </p:txBody>
      </p:sp>
      <p:sp>
        <p:nvSpPr>
          <p:cNvPr id="3" name="Content Placeholder 2"/>
          <p:cNvSpPr>
            <a:spLocks noGrp="1"/>
          </p:cNvSpPr>
          <p:nvPr>
            <p:ph sz="quarter" idx="1"/>
          </p:nvPr>
        </p:nvSpPr>
        <p:spPr>
          <a:xfrm>
            <a:off x="301752" y="1527048"/>
            <a:ext cx="8503920" cy="4854280"/>
          </a:xfrm>
        </p:spPr>
        <p:txBody>
          <a:bodyPr numCol="1">
            <a:normAutofit fontScale="92500" lnSpcReduction="20000"/>
          </a:bodyPr>
          <a:lstStyle/>
          <a:p>
            <a:pPr marL="114300" indent="0">
              <a:buNone/>
            </a:pPr>
            <a:r>
              <a:rPr lang="en-GB" sz="2600" dirty="0"/>
              <a:t>Journals will ask you to follow a particular format and will usually give you section headings to conform to such as: </a:t>
            </a:r>
          </a:p>
          <a:p>
            <a:pPr marL="114300" indent="0">
              <a:buNone/>
            </a:pPr>
            <a:endParaRPr lang="en-GB" sz="1800" dirty="0"/>
          </a:p>
          <a:p>
            <a:r>
              <a:rPr lang="en-GB" sz="2200" dirty="0"/>
              <a:t>Title page</a:t>
            </a:r>
          </a:p>
          <a:p>
            <a:r>
              <a:rPr lang="en-GB" sz="2200" dirty="0"/>
              <a:t>Abstract</a:t>
            </a:r>
          </a:p>
          <a:p>
            <a:r>
              <a:rPr lang="en-GB" sz="2200" dirty="0"/>
              <a:t>Keywords</a:t>
            </a:r>
          </a:p>
          <a:p>
            <a:r>
              <a:rPr lang="en-GB" sz="2200" dirty="0"/>
              <a:t>Background</a:t>
            </a:r>
          </a:p>
          <a:p>
            <a:r>
              <a:rPr lang="en-GB" sz="2200" dirty="0"/>
              <a:t>Methods</a:t>
            </a:r>
          </a:p>
          <a:p>
            <a:r>
              <a:rPr lang="en-GB" sz="2200" dirty="0"/>
              <a:t>Results </a:t>
            </a:r>
          </a:p>
          <a:p>
            <a:r>
              <a:rPr lang="en-GB" sz="2200" dirty="0"/>
              <a:t>Discussion</a:t>
            </a:r>
          </a:p>
          <a:p>
            <a:r>
              <a:rPr lang="en-GB" sz="2200" dirty="0"/>
              <a:t>Conclusion</a:t>
            </a:r>
          </a:p>
          <a:p>
            <a:r>
              <a:rPr lang="en-GB" sz="2200" dirty="0"/>
              <a:t>List of abbreviations</a:t>
            </a:r>
          </a:p>
          <a:p>
            <a:r>
              <a:rPr lang="en-GB" sz="2200" dirty="0"/>
              <a:t>Declarations</a:t>
            </a:r>
          </a:p>
          <a:p>
            <a:r>
              <a:rPr lang="en-GB" sz="2200" dirty="0"/>
              <a:t>References</a:t>
            </a:r>
          </a:p>
          <a:p>
            <a:r>
              <a:rPr lang="en-GB" sz="2200" dirty="0"/>
              <a:t>Figures, tables and dataset</a:t>
            </a:r>
          </a:p>
        </p:txBody>
      </p:sp>
    </p:spTree>
    <p:extLst>
      <p:ext uri="{BB962C8B-B14F-4D97-AF65-F5344CB8AC3E}">
        <p14:creationId xmlns:p14="http://schemas.microsoft.com/office/powerpoint/2010/main" val="83317947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GB" dirty="0"/>
              <a:t>Getting Published</a:t>
            </a:r>
          </a:p>
        </p:txBody>
      </p:sp>
      <p:sp>
        <p:nvSpPr>
          <p:cNvPr id="3" name="Content Placeholder 2"/>
          <p:cNvSpPr>
            <a:spLocks noGrp="1"/>
          </p:cNvSpPr>
          <p:nvPr>
            <p:ph sz="quarter" idx="1"/>
          </p:nvPr>
        </p:nvSpPr>
        <p:spPr/>
        <p:txBody>
          <a:bodyPr>
            <a:normAutofit fontScale="92500"/>
          </a:bodyPr>
          <a:lstStyle/>
          <a:p>
            <a:r>
              <a:rPr lang="en-GB" dirty="0"/>
              <a:t>Make sure you are submitting to the most suitable journal </a:t>
            </a:r>
          </a:p>
          <a:p>
            <a:endParaRPr lang="en-GB" dirty="0"/>
          </a:p>
          <a:p>
            <a:r>
              <a:rPr lang="en-GB" dirty="0"/>
              <a:t>Look at your citations - where have they published?</a:t>
            </a:r>
          </a:p>
          <a:p>
            <a:pPr marL="114300" indent="0">
              <a:buNone/>
            </a:pPr>
            <a:endParaRPr lang="en-GB" dirty="0"/>
          </a:p>
          <a:p>
            <a:r>
              <a:rPr lang="en-GB" dirty="0"/>
              <a:t>Journal type: Subscription model or Open Access?</a:t>
            </a:r>
          </a:p>
          <a:p>
            <a:pPr marL="114300" indent="0">
              <a:buNone/>
            </a:pPr>
            <a:endParaRPr lang="en-GB" dirty="0"/>
          </a:p>
          <a:p>
            <a:r>
              <a:rPr lang="en-GB" dirty="0"/>
              <a:t>Make datasets (your search strategies, search results </a:t>
            </a:r>
            <a:r>
              <a:rPr lang="en-GB" dirty="0" err="1"/>
              <a:t>etc</a:t>
            </a:r>
            <a:r>
              <a:rPr lang="en-GB" dirty="0"/>
              <a:t>) available or include in your manuscript</a:t>
            </a:r>
          </a:p>
          <a:p>
            <a:pPr marL="0" indent="0">
              <a:buNone/>
            </a:pPr>
            <a:endParaRPr lang="en-GB" dirty="0"/>
          </a:p>
          <a:p>
            <a:r>
              <a:rPr lang="en-GB" dirty="0"/>
              <a:t>Don’t worry if you get rejected, just try elsewhere… </a:t>
            </a:r>
          </a:p>
          <a:p>
            <a:pPr marL="114300" indent="0">
              <a:buNone/>
            </a:pPr>
            <a:endParaRPr lang="en-GB" dirty="0"/>
          </a:p>
          <a:p>
            <a:pPr marL="114300" indent="0">
              <a:buNone/>
            </a:pPr>
            <a:endParaRPr lang="en-GB" dirty="0"/>
          </a:p>
        </p:txBody>
      </p:sp>
    </p:spTree>
    <p:extLst>
      <p:ext uri="{BB962C8B-B14F-4D97-AF65-F5344CB8AC3E}">
        <p14:creationId xmlns:p14="http://schemas.microsoft.com/office/powerpoint/2010/main" val="34525919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algn="ctr"/>
            <a:r>
              <a:rPr lang="en-GB" sz="3600" dirty="0"/>
              <a:t>History</a:t>
            </a:r>
            <a:endParaRPr lang="en-GB" dirty="0"/>
          </a:p>
        </p:txBody>
      </p:sp>
      <p:sp>
        <p:nvSpPr>
          <p:cNvPr id="4" name="Text Placeholder 3"/>
          <p:cNvSpPr>
            <a:spLocks noGrp="1"/>
          </p:cNvSpPr>
          <p:nvPr>
            <p:ph type="body" idx="2"/>
          </p:nvPr>
        </p:nvSpPr>
        <p:spPr/>
        <p:txBody>
          <a:bodyPr>
            <a:normAutofit/>
          </a:bodyPr>
          <a:lstStyle/>
          <a:p>
            <a:r>
              <a:rPr lang="en-GB" sz="2400" dirty="0"/>
              <a:t>1</a:t>
            </a:r>
            <a:r>
              <a:rPr lang="en-GB" sz="2400" baseline="30000" dirty="0"/>
              <a:t>st</a:t>
            </a:r>
            <a:r>
              <a:rPr lang="en-GB" sz="2400" dirty="0"/>
              <a:t> Review!</a:t>
            </a:r>
          </a:p>
        </p:txBody>
      </p:sp>
      <p:sp>
        <p:nvSpPr>
          <p:cNvPr id="3" name="Content Placeholder 2"/>
          <p:cNvSpPr>
            <a:spLocks noGrp="1"/>
          </p:cNvSpPr>
          <p:nvPr>
            <p:ph sz="quarter" idx="1"/>
          </p:nvPr>
        </p:nvSpPr>
        <p:spPr>
          <a:xfrm>
            <a:off x="3124200" y="685800"/>
            <a:ext cx="5638800" cy="5623520"/>
          </a:xfrm>
        </p:spPr>
        <p:txBody>
          <a:bodyPr>
            <a:normAutofit fontScale="70000" lnSpcReduction="20000"/>
          </a:bodyPr>
          <a:lstStyle/>
          <a:p>
            <a:r>
              <a:rPr lang="en-GB" sz="3400" dirty="0"/>
              <a:t>The first systematic review was conducted by James Lind in 1753 (following his clinical trial of 1747) “Treatise of Scurvy” </a:t>
            </a:r>
          </a:p>
          <a:p>
            <a:endParaRPr lang="en-GB" sz="3100" dirty="0"/>
          </a:p>
          <a:p>
            <a:r>
              <a:rPr lang="en-GB" sz="3400" dirty="0"/>
              <a:t>In the 1970’s UK, Archie Cochrane said that “healthcare in the NHS must be properly evaluated and shown to be clinically effective before use” </a:t>
            </a:r>
          </a:p>
          <a:p>
            <a:endParaRPr lang="en-GB" dirty="0"/>
          </a:p>
          <a:p>
            <a:pPr lvl="1"/>
            <a:r>
              <a:rPr lang="en-GB" sz="1700" dirty="0"/>
              <a:t>Cochrane AL (1972) </a:t>
            </a:r>
            <a:r>
              <a:rPr lang="en-GB" sz="1700" i="1" dirty="0"/>
              <a:t>Effectiveness and efficiency: random reflections on health services</a:t>
            </a:r>
            <a:r>
              <a:rPr lang="en-GB" sz="1700" dirty="0"/>
              <a:t>. London: Royal Society of Medicine Press.</a:t>
            </a:r>
          </a:p>
          <a:p>
            <a:pPr marL="411480" lvl="1" indent="0">
              <a:buNone/>
            </a:pPr>
            <a:endParaRPr lang="en-GB" dirty="0"/>
          </a:p>
          <a:p>
            <a:endParaRPr lang="en-GB" dirty="0"/>
          </a:p>
          <a:p>
            <a:r>
              <a:rPr lang="en-GB" sz="3400" dirty="0"/>
              <a:t>At a similar time in the USA, Gene Glass developed the meta-analysis </a:t>
            </a:r>
          </a:p>
          <a:p>
            <a:endParaRPr lang="en-GB" dirty="0"/>
          </a:p>
          <a:p>
            <a:pPr lvl="1" fontAlgn="base"/>
            <a:r>
              <a:rPr lang="en-GB" sz="1800" dirty="0"/>
              <a:t>Glass GV, Smith ML (1979) Meta-analysis of research on the relationship of class-size and achievement. </a:t>
            </a:r>
            <a:r>
              <a:rPr lang="en-GB" sz="1800" i="1" dirty="0"/>
              <a:t>Educational Evaluation and Policy Analysis </a:t>
            </a:r>
            <a:r>
              <a:rPr lang="en-GB" sz="1800" dirty="0"/>
              <a:t>1: 2-16.</a:t>
            </a:r>
          </a:p>
          <a:p>
            <a:endParaRPr lang="en-GB" sz="2000" dirty="0"/>
          </a:p>
          <a:p>
            <a:endParaRPr lang="en-GB"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9440" y="2492896"/>
            <a:ext cx="1981200" cy="3384376"/>
          </a:xfrm>
          <a:prstGeom prst="rect">
            <a:avLst/>
          </a:prstGeom>
        </p:spPr>
      </p:pic>
    </p:spTree>
    <p:extLst>
      <p:ext uri="{BB962C8B-B14F-4D97-AF65-F5344CB8AC3E}">
        <p14:creationId xmlns:p14="http://schemas.microsoft.com/office/powerpoint/2010/main" val="117931958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GB" dirty="0"/>
              <a:t>To conclude….</a:t>
            </a:r>
          </a:p>
        </p:txBody>
      </p:sp>
      <p:sp>
        <p:nvSpPr>
          <p:cNvPr id="3" name="Content Placeholder 2"/>
          <p:cNvSpPr>
            <a:spLocks noGrp="1"/>
          </p:cNvSpPr>
          <p:nvPr>
            <p:ph sz="quarter" idx="1"/>
          </p:nvPr>
        </p:nvSpPr>
        <p:spPr>
          <a:xfrm>
            <a:off x="301752" y="1527048"/>
            <a:ext cx="8503920" cy="4782272"/>
          </a:xfrm>
        </p:spPr>
        <p:txBody>
          <a:bodyPr>
            <a:normAutofit fontScale="92500"/>
          </a:bodyPr>
          <a:lstStyle/>
          <a:p>
            <a:pPr>
              <a:spcAft>
                <a:spcPts val="600"/>
              </a:spcAft>
            </a:pPr>
            <a:r>
              <a:rPr lang="en-GB" dirty="0"/>
              <a:t>Not a linear process – lots of to-ing and fro-ing </a:t>
            </a:r>
          </a:p>
          <a:p>
            <a:pPr>
              <a:spcAft>
                <a:spcPts val="600"/>
              </a:spcAft>
            </a:pPr>
            <a:r>
              <a:rPr lang="en-GB" dirty="0"/>
              <a:t>Planning and preparation is everything</a:t>
            </a:r>
          </a:p>
          <a:p>
            <a:pPr>
              <a:spcAft>
                <a:spcPts val="600"/>
              </a:spcAft>
            </a:pPr>
            <a:r>
              <a:rPr lang="en-GB" dirty="0"/>
              <a:t>Do your (pre)-research</a:t>
            </a:r>
          </a:p>
          <a:p>
            <a:pPr>
              <a:spcAft>
                <a:spcPts val="600"/>
              </a:spcAft>
            </a:pPr>
            <a:r>
              <a:rPr lang="en-GB" dirty="0"/>
              <a:t>Don’t try it alone – </a:t>
            </a:r>
            <a:r>
              <a:rPr lang="en-GB" i="1" dirty="0"/>
              <a:t>when do you ever see single author SR?</a:t>
            </a:r>
          </a:p>
          <a:p>
            <a:pPr>
              <a:spcAft>
                <a:spcPts val="600"/>
              </a:spcAft>
            </a:pPr>
            <a:r>
              <a:rPr lang="en-GB" dirty="0"/>
              <a:t>Publishing your protocol will make it easier for you to get your review published</a:t>
            </a:r>
          </a:p>
          <a:p>
            <a:pPr>
              <a:spcAft>
                <a:spcPts val="600"/>
              </a:spcAft>
            </a:pPr>
            <a:r>
              <a:rPr lang="en-GB" dirty="0"/>
              <a:t>Critically appraise EVERYTHING</a:t>
            </a:r>
          </a:p>
          <a:p>
            <a:pPr>
              <a:spcAft>
                <a:spcPts val="600"/>
              </a:spcAft>
            </a:pPr>
            <a:r>
              <a:rPr lang="en-GB" dirty="0"/>
              <a:t>Write as you go…</a:t>
            </a:r>
          </a:p>
          <a:p>
            <a:pPr>
              <a:spcAft>
                <a:spcPts val="600"/>
              </a:spcAft>
            </a:pPr>
            <a:r>
              <a:rPr lang="en-GB" dirty="0"/>
              <a:t>Be realistic about publication</a:t>
            </a:r>
          </a:p>
        </p:txBody>
      </p:sp>
    </p:spTree>
    <p:extLst>
      <p:ext uri="{BB962C8B-B14F-4D97-AF65-F5344CB8AC3E}">
        <p14:creationId xmlns:p14="http://schemas.microsoft.com/office/powerpoint/2010/main" val="350497202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chor="ctr"/>
          <a:lstStyle/>
          <a:p>
            <a:r>
              <a:rPr lang="en-GB" dirty="0"/>
              <a:t>Any questions?</a:t>
            </a:r>
          </a:p>
        </p:txBody>
      </p:sp>
      <p:sp>
        <p:nvSpPr>
          <p:cNvPr id="5" name="Content Placeholder 4"/>
          <p:cNvSpPr>
            <a:spLocks noGrp="1"/>
          </p:cNvSpPr>
          <p:nvPr>
            <p:ph sz="quarter" idx="1"/>
          </p:nvPr>
        </p:nvSpPr>
        <p:spPr/>
        <p:txBody>
          <a:bodyPr/>
          <a:lstStyle/>
          <a:p>
            <a:pPr marL="114300" indent="0">
              <a:buNone/>
            </a:pPr>
            <a:endParaRPr lang="en-GB" dirty="0"/>
          </a:p>
          <a:p>
            <a:pPr marL="114300" indent="0">
              <a:buNone/>
            </a:pPr>
            <a:endParaRPr lang="en-GB" dirty="0"/>
          </a:p>
          <a:p>
            <a:pPr marL="114300" indent="0">
              <a:buNone/>
            </a:pPr>
            <a:endParaRPr lang="en-GB" dirty="0"/>
          </a:p>
          <a:p>
            <a:pPr marL="114300" indent="0" algn="ctr">
              <a:buNone/>
            </a:pPr>
            <a:r>
              <a:rPr lang="en-GB" sz="3200" dirty="0"/>
              <a:t>Holly Cook</a:t>
            </a:r>
          </a:p>
          <a:p>
            <a:pPr marL="114300" indent="0" algn="ctr">
              <a:buNone/>
            </a:pPr>
            <a:r>
              <a:rPr lang="en-GB" sz="3200" dirty="0"/>
              <a:t>Clinical Librarian</a:t>
            </a:r>
          </a:p>
          <a:p>
            <a:pPr marL="114300" indent="0" algn="ctr">
              <a:buNone/>
            </a:pPr>
            <a:r>
              <a:rPr lang="en-GB" sz="3200" dirty="0"/>
              <a:t>Extension: 3398</a:t>
            </a:r>
          </a:p>
          <a:p>
            <a:pPr marL="114300" indent="0" algn="ctr">
              <a:buNone/>
            </a:pPr>
            <a:r>
              <a:rPr lang="en-GB" sz="3200" dirty="0">
                <a:hlinkClick r:id="rId3"/>
              </a:rPr>
              <a:t>holly.cook3@nhs.net</a:t>
            </a:r>
            <a:r>
              <a:rPr lang="en-GB" sz="3200" dirty="0"/>
              <a:t> </a:t>
            </a:r>
          </a:p>
          <a:p>
            <a:pPr marL="114300" indent="0">
              <a:buNone/>
            </a:pPr>
            <a:endParaRPr lang="en-GB" dirty="0"/>
          </a:p>
        </p:txBody>
      </p:sp>
    </p:spTree>
    <p:extLst>
      <p:ext uri="{BB962C8B-B14F-4D97-AF65-F5344CB8AC3E}">
        <p14:creationId xmlns:p14="http://schemas.microsoft.com/office/powerpoint/2010/main" val="16743989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GB" dirty="0"/>
              <a:t>Useful links</a:t>
            </a:r>
          </a:p>
        </p:txBody>
      </p:sp>
      <p:sp>
        <p:nvSpPr>
          <p:cNvPr id="3" name="Content Placeholder 2"/>
          <p:cNvSpPr>
            <a:spLocks noGrp="1"/>
          </p:cNvSpPr>
          <p:nvPr>
            <p:ph sz="quarter" idx="1"/>
          </p:nvPr>
        </p:nvSpPr>
        <p:spPr>
          <a:xfrm>
            <a:off x="251520" y="1556792"/>
            <a:ext cx="8503920" cy="4572000"/>
          </a:xfrm>
        </p:spPr>
        <p:txBody>
          <a:bodyPr>
            <a:normAutofit/>
          </a:bodyPr>
          <a:lstStyle/>
          <a:p>
            <a:r>
              <a:rPr lang="en-GB" sz="1400" dirty="0"/>
              <a:t>What is a systematic review? (Cochrane)</a:t>
            </a:r>
          </a:p>
          <a:p>
            <a:pPr marL="0" indent="0">
              <a:buNone/>
            </a:pPr>
            <a:r>
              <a:rPr lang="en-GB" sz="1400" dirty="0">
                <a:hlinkClick r:id="rId3"/>
              </a:rPr>
              <a:t>https://www.cochranelibrary.com</a:t>
            </a:r>
            <a:endParaRPr lang="en-GB" sz="1400" dirty="0"/>
          </a:p>
          <a:p>
            <a:endParaRPr lang="en-GB" sz="1400" dirty="0"/>
          </a:p>
          <a:p>
            <a:r>
              <a:rPr lang="en-GB" sz="1400" dirty="0"/>
              <a:t>Developing review questions and planning the systematic review (NICE)</a:t>
            </a:r>
          </a:p>
          <a:p>
            <a:pPr marL="0" indent="0">
              <a:buNone/>
            </a:pPr>
            <a:r>
              <a:rPr lang="en-GB" sz="1400" u="sng" dirty="0">
                <a:hlinkClick r:id="rId4"/>
              </a:rPr>
              <a:t>https://www.nice.org.uk/process/pmg6/chapter/developing-review-questions-and-planning-the-systematic-review</a:t>
            </a:r>
            <a:endParaRPr lang="en-GB" sz="1400" u="sng" dirty="0"/>
          </a:p>
          <a:p>
            <a:endParaRPr lang="en-GB" sz="1400" u="sng" dirty="0"/>
          </a:p>
          <a:p>
            <a:r>
              <a:rPr lang="en-GB" sz="1400" dirty="0"/>
              <a:t>7 steps to publishing in a scientific journal by </a:t>
            </a:r>
            <a:r>
              <a:rPr lang="en-GB" sz="1400" dirty="0" err="1"/>
              <a:t>By</a:t>
            </a:r>
            <a:r>
              <a:rPr lang="en-GB" sz="1400" dirty="0"/>
              <a:t> </a:t>
            </a:r>
            <a:r>
              <a:rPr lang="en-GB" sz="1400" dirty="0" err="1"/>
              <a:t>Aijaz</a:t>
            </a:r>
            <a:r>
              <a:rPr lang="en-GB" sz="1400" dirty="0"/>
              <a:t> A. Shaikh</a:t>
            </a:r>
          </a:p>
          <a:p>
            <a:pPr marL="0" indent="0">
              <a:buNone/>
            </a:pPr>
            <a:r>
              <a:rPr lang="en-GB" sz="1400" dirty="0">
                <a:hlinkClick r:id="rId5"/>
              </a:rPr>
              <a:t>https://www.elsevier.com/connect/7-steps-to-publishing-in-a-scientific-journal</a:t>
            </a:r>
            <a:endParaRPr lang="en-GB" sz="1400" dirty="0"/>
          </a:p>
          <a:p>
            <a:pPr marL="0" indent="0">
              <a:buNone/>
            </a:pPr>
            <a:endParaRPr lang="en-GB" sz="1400" dirty="0"/>
          </a:p>
          <a:p>
            <a:r>
              <a:rPr lang="en-GB" sz="1400" dirty="0"/>
              <a:t>PRISMA flow diagram and checklist</a:t>
            </a:r>
          </a:p>
          <a:p>
            <a:pPr marL="0" indent="0">
              <a:buNone/>
            </a:pPr>
            <a:r>
              <a:rPr lang="en-GB" sz="1400" dirty="0">
                <a:hlinkClick r:id="rId6"/>
              </a:rPr>
              <a:t>http://www.prisma-statement.org/</a:t>
            </a:r>
            <a:endParaRPr lang="en-GB" sz="1400" dirty="0"/>
          </a:p>
          <a:p>
            <a:pPr marL="0" indent="0">
              <a:buNone/>
            </a:pPr>
            <a:endParaRPr lang="en-GB" sz="1400" dirty="0"/>
          </a:p>
          <a:p>
            <a:r>
              <a:rPr lang="en-GB" sz="1400" dirty="0" err="1"/>
              <a:t>BioMed</a:t>
            </a:r>
            <a:r>
              <a:rPr lang="en-GB" sz="1400" dirty="0"/>
              <a:t> Central submission criteria </a:t>
            </a:r>
          </a:p>
          <a:p>
            <a:pPr marL="0" indent="0">
              <a:buNone/>
            </a:pPr>
            <a:r>
              <a:rPr lang="en-GB" sz="1400" dirty="0">
                <a:hlinkClick r:id="rId7"/>
              </a:rPr>
              <a:t>https://systematicreviewsjournal.biomedcentral.com/submission-guidelines/preparing-your-manuscript/research</a:t>
            </a:r>
            <a:endParaRPr lang="en-GB" sz="1400" dirty="0"/>
          </a:p>
          <a:p>
            <a:pPr marL="0" indent="0">
              <a:buNone/>
            </a:pPr>
            <a:endParaRPr lang="en-GB" sz="1400" dirty="0"/>
          </a:p>
          <a:p>
            <a:pPr marL="0" indent="0">
              <a:buNone/>
            </a:pPr>
            <a:endParaRPr lang="en-GB" sz="1400" dirty="0"/>
          </a:p>
          <a:p>
            <a:pPr marL="0" indent="0">
              <a:buNone/>
            </a:pPr>
            <a:endParaRPr lang="en-GB" sz="1400" dirty="0"/>
          </a:p>
          <a:p>
            <a:pPr marL="0" indent="0">
              <a:buNone/>
            </a:pPr>
            <a:endParaRPr lang="en-GB" sz="1400" dirty="0"/>
          </a:p>
        </p:txBody>
      </p:sp>
    </p:spTree>
    <p:extLst>
      <p:ext uri="{BB962C8B-B14F-4D97-AF65-F5344CB8AC3E}">
        <p14:creationId xmlns:p14="http://schemas.microsoft.com/office/powerpoint/2010/main" val="406145320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GB" dirty="0"/>
              <a:t>Useful links</a:t>
            </a:r>
          </a:p>
        </p:txBody>
      </p:sp>
      <p:sp>
        <p:nvSpPr>
          <p:cNvPr id="3" name="Content Placeholder 2"/>
          <p:cNvSpPr>
            <a:spLocks noGrp="1"/>
          </p:cNvSpPr>
          <p:nvPr>
            <p:ph sz="quarter" idx="1"/>
          </p:nvPr>
        </p:nvSpPr>
        <p:spPr/>
        <p:txBody>
          <a:bodyPr>
            <a:normAutofit/>
          </a:bodyPr>
          <a:lstStyle/>
          <a:p>
            <a:r>
              <a:rPr lang="en-GB" sz="1400" dirty="0" err="1"/>
              <a:t>MeSH</a:t>
            </a:r>
            <a:r>
              <a:rPr lang="en-GB" sz="1400" dirty="0"/>
              <a:t> database</a:t>
            </a:r>
          </a:p>
          <a:p>
            <a:pPr marL="0" indent="0">
              <a:buNone/>
            </a:pPr>
            <a:r>
              <a:rPr lang="en-GB" sz="1400" dirty="0">
                <a:hlinkClick r:id="rId2"/>
              </a:rPr>
              <a:t>https://www.ncbi.nlm.nih.gov/mesh</a:t>
            </a:r>
            <a:endParaRPr lang="en-GB" sz="1400" dirty="0"/>
          </a:p>
          <a:p>
            <a:pPr marL="0" indent="0">
              <a:buNone/>
            </a:pPr>
            <a:endParaRPr lang="en-GB" sz="1400" dirty="0"/>
          </a:p>
          <a:p>
            <a:r>
              <a:rPr lang="en-GB" sz="1400" dirty="0"/>
              <a:t>PubMed </a:t>
            </a:r>
            <a:r>
              <a:rPr lang="en-GB" sz="1400" dirty="0" err="1"/>
              <a:t>Reminer</a:t>
            </a:r>
            <a:endParaRPr lang="en-GB" sz="1400" dirty="0"/>
          </a:p>
          <a:p>
            <a:pPr marL="0" indent="0">
              <a:buNone/>
            </a:pPr>
            <a:r>
              <a:rPr lang="en-GB" sz="1400" dirty="0">
                <a:hlinkClick r:id="rId3"/>
              </a:rPr>
              <a:t>https://hgserver2.amc.nl/cgi-bin/miner/miner2.cgi</a:t>
            </a:r>
            <a:endParaRPr lang="en-GB" sz="1400" dirty="0"/>
          </a:p>
          <a:p>
            <a:pPr marL="0" indent="0">
              <a:buNone/>
            </a:pPr>
            <a:endParaRPr lang="en-GB" sz="1400" dirty="0"/>
          </a:p>
          <a:p>
            <a:r>
              <a:rPr lang="en-GB" sz="1400" dirty="0"/>
              <a:t>Oxford Quality Scoring System (JADAD)</a:t>
            </a:r>
          </a:p>
          <a:p>
            <a:pPr marL="0" indent="0">
              <a:buNone/>
            </a:pPr>
            <a:r>
              <a:rPr lang="en-GB" sz="1400">
                <a:hlinkClick r:id="rId4"/>
              </a:rPr>
              <a:t>https://www.rcemlearning.co.uk/modules/critical-appraisal-appraising-a-treatment-early-goal-directed-therapy/lessons/methodology-jadad-scores/topic/jadad-scores/</a:t>
            </a:r>
            <a:endParaRPr lang="en-GB" sz="1400"/>
          </a:p>
          <a:p>
            <a:pPr marL="0" indent="0">
              <a:buNone/>
            </a:pPr>
            <a:endParaRPr lang="en-GB" sz="1400" dirty="0"/>
          </a:p>
        </p:txBody>
      </p:sp>
    </p:spTree>
    <p:extLst>
      <p:ext uri="{BB962C8B-B14F-4D97-AF65-F5344CB8AC3E}">
        <p14:creationId xmlns:p14="http://schemas.microsoft.com/office/powerpoint/2010/main" val="23793302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GB" dirty="0"/>
              <a:t>What is a systematic review?</a:t>
            </a:r>
          </a:p>
        </p:txBody>
      </p:sp>
      <p:sp>
        <p:nvSpPr>
          <p:cNvPr id="3" name="Content Placeholder 2"/>
          <p:cNvSpPr>
            <a:spLocks noGrp="1"/>
          </p:cNvSpPr>
          <p:nvPr>
            <p:ph sz="half" idx="1"/>
          </p:nvPr>
        </p:nvSpPr>
        <p:spPr>
          <a:xfrm>
            <a:off x="301752" y="1371600"/>
            <a:ext cx="4038600" cy="4937720"/>
          </a:xfrm>
        </p:spPr>
        <p:txBody>
          <a:bodyPr>
            <a:normAutofit fontScale="92500" lnSpcReduction="10000"/>
          </a:bodyPr>
          <a:lstStyle/>
          <a:p>
            <a:pPr marL="114300" indent="0">
              <a:buNone/>
            </a:pPr>
            <a:r>
              <a:rPr lang="en-GB" sz="2600" dirty="0"/>
              <a:t>A systematic review attempts to identify, appraise and synthesize all the empirical evidence that meets pre-specified eligibility criteria to answer a specific research question. Researchers conducting systematic reviews use explicit, systematic methods that are selected with a view aimed at minimizing bias, to produce more reliable findings to inform decision making.</a:t>
            </a:r>
          </a:p>
        </p:txBody>
      </p:sp>
      <p:sp>
        <p:nvSpPr>
          <p:cNvPr id="4" name="Content Placeholder 3"/>
          <p:cNvSpPr>
            <a:spLocks noGrp="1"/>
          </p:cNvSpPr>
          <p:nvPr>
            <p:ph sz="half" idx="2"/>
          </p:nvPr>
        </p:nvSpPr>
        <p:spPr/>
        <p:txBody>
          <a:bodyPr>
            <a:normAutofit fontScale="92500" lnSpcReduction="10000"/>
          </a:bodyPr>
          <a:lstStyle/>
          <a:p>
            <a:r>
              <a:rPr lang="en-GB" sz="2800" dirty="0"/>
              <a:t>Not ‘just’ a review of the literature…</a:t>
            </a:r>
          </a:p>
          <a:p>
            <a:pPr marL="114300" indent="0">
              <a:buNone/>
            </a:pPr>
            <a:endParaRPr lang="en-GB" sz="2800" dirty="0"/>
          </a:p>
          <a:p>
            <a:r>
              <a:rPr lang="en-GB" sz="2800" dirty="0"/>
              <a:t>A piece of research using rigorous methodology </a:t>
            </a:r>
          </a:p>
          <a:p>
            <a:endParaRPr lang="en-GB" sz="2800" dirty="0"/>
          </a:p>
          <a:p>
            <a:r>
              <a:rPr lang="en-GB" sz="2800" dirty="0"/>
              <a:t>Uses the best evidence (usually RCT’s) to answer a research question</a:t>
            </a:r>
          </a:p>
          <a:p>
            <a:pPr marL="0" indent="0">
              <a:buNone/>
            </a:pPr>
            <a:endParaRPr lang="en-GB" dirty="0"/>
          </a:p>
        </p:txBody>
      </p:sp>
    </p:spTree>
    <p:extLst>
      <p:ext uri="{BB962C8B-B14F-4D97-AF65-F5344CB8AC3E}">
        <p14:creationId xmlns:p14="http://schemas.microsoft.com/office/powerpoint/2010/main" val="8120393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p:txBody>
          <a:bodyPr/>
          <a:lstStyle/>
          <a:p>
            <a:r>
              <a:rPr lang="en-GB" sz="2800" dirty="0"/>
              <a:t>Description</a:t>
            </a:r>
            <a:endParaRPr lang="en-GB" sz="2400" dirty="0"/>
          </a:p>
        </p:txBody>
      </p:sp>
      <p:sp>
        <p:nvSpPr>
          <p:cNvPr id="7" name="Text Placeholder 6"/>
          <p:cNvSpPr>
            <a:spLocks noGrp="1"/>
          </p:cNvSpPr>
          <p:nvPr>
            <p:ph type="body" sz="half" idx="3"/>
          </p:nvPr>
        </p:nvSpPr>
        <p:spPr/>
        <p:txBody>
          <a:bodyPr/>
          <a:lstStyle/>
          <a:p>
            <a:r>
              <a:rPr lang="en-GB" sz="2800" dirty="0"/>
              <a:t>Search approach</a:t>
            </a:r>
          </a:p>
        </p:txBody>
      </p:sp>
      <p:sp>
        <p:nvSpPr>
          <p:cNvPr id="6" name="Content Placeholder 5"/>
          <p:cNvSpPr>
            <a:spLocks noGrp="1"/>
          </p:cNvSpPr>
          <p:nvPr>
            <p:ph sz="quarter" idx="2"/>
          </p:nvPr>
        </p:nvSpPr>
        <p:spPr/>
        <p:txBody>
          <a:bodyPr/>
          <a:lstStyle/>
          <a:p>
            <a:r>
              <a:rPr lang="en-GB" dirty="0"/>
              <a:t>Combines strength of critical review with exhaustive search processes.</a:t>
            </a:r>
          </a:p>
          <a:p>
            <a:r>
              <a:rPr lang="en-GB" dirty="0"/>
              <a:t>Addresses broad questions to produce ‘best evidence synthesis’</a:t>
            </a:r>
          </a:p>
        </p:txBody>
      </p:sp>
      <p:sp>
        <p:nvSpPr>
          <p:cNvPr id="8" name="Content Placeholder 7"/>
          <p:cNvSpPr>
            <a:spLocks noGrp="1"/>
          </p:cNvSpPr>
          <p:nvPr>
            <p:ph sz="quarter" idx="4"/>
          </p:nvPr>
        </p:nvSpPr>
        <p:spPr/>
        <p:txBody>
          <a:bodyPr/>
          <a:lstStyle/>
          <a:p>
            <a:r>
              <a:rPr lang="en-GB" dirty="0"/>
              <a:t>Exhaustive search strategies</a:t>
            </a:r>
          </a:p>
        </p:txBody>
      </p:sp>
      <p:sp>
        <p:nvSpPr>
          <p:cNvPr id="4" name="Title 3"/>
          <p:cNvSpPr>
            <a:spLocks noGrp="1"/>
          </p:cNvSpPr>
          <p:nvPr>
            <p:ph type="title"/>
          </p:nvPr>
        </p:nvSpPr>
        <p:spPr/>
        <p:txBody>
          <a:bodyPr anchor="ctr"/>
          <a:lstStyle/>
          <a:p>
            <a:pPr algn="ctr"/>
            <a:r>
              <a:rPr lang="en-GB" dirty="0"/>
              <a:t>Systematic Review</a:t>
            </a:r>
          </a:p>
        </p:txBody>
      </p:sp>
    </p:spTree>
    <p:extLst>
      <p:ext uri="{BB962C8B-B14F-4D97-AF65-F5344CB8AC3E}">
        <p14:creationId xmlns:p14="http://schemas.microsoft.com/office/powerpoint/2010/main" val="22438555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p:txBody>
          <a:bodyPr/>
          <a:lstStyle/>
          <a:p>
            <a:r>
              <a:rPr lang="en-GB" sz="2800" dirty="0"/>
              <a:t>Description</a:t>
            </a:r>
            <a:endParaRPr lang="en-GB" sz="2400" dirty="0"/>
          </a:p>
        </p:txBody>
      </p:sp>
      <p:sp>
        <p:nvSpPr>
          <p:cNvPr id="5" name="Text Placeholder 4"/>
          <p:cNvSpPr>
            <a:spLocks noGrp="1"/>
          </p:cNvSpPr>
          <p:nvPr>
            <p:ph type="body" sz="half" idx="3"/>
          </p:nvPr>
        </p:nvSpPr>
        <p:spPr/>
        <p:txBody>
          <a:bodyPr/>
          <a:lstStyle/>
          <a:p>
            <a:r>
              <a:rPr lang="en-GB" sz="2800" dirty="0"/>
              <a:t>Search Approach</a:t>
            </a:r>
          </a:p>
        </p:txBody>
      </p:sp>
      <p:sp>
        <p:nvSpPr>
          <p:cNvPr id="4" name="Content Placeholder 3"/>
          <p:cNvSpPr>
            <a:spLocks noGrp="1"/>
          </p:cNvSpPr>
          <p:nvPr>
            <p:ph sz="quarter" idx="2"/>
          </p:nvPr>
        </p:nvSpPr>
        <p:spPr/>
        <p:txBody>
          <a:bodyPr/>
          <a:lstStyle/>
          <a:p>
            <a:r>
              <a:rPr lang="en-GB" dirty="0"/>
              <a:t>Examines recent or current literature. Can cover wide range of subjects at various levels of completeness and </a:t>
            </a:r>
            <a:r>
              <a:rPr lang="en-GB" dirty="0" err="1"/>
              <a:t>exhaustivity</a:t>
            </a:r>
            <a:r>
              <a:rPr lang="en-GB" dirty="0"/>
              <a:t>. May include research findings. </a:t>
            </a:r>
          </a:p>
        </p:txBody>
      </p:sp>
      <p:sp>
        <p:nvSpPr>
          <p:cNvPr id="6" name="Content Placeholder 5"/>
          <p:cNvSpPr>
            <a:spLocks noGrp="1"/>
          </p:cNvSpPr>
          <p:nvPr>
            <p:ph sz="quarter" idx="4"/>
          </p:nvPr>
        </p:nvSpPr>
        <p:spPr/>
        <p:txBody>
          <a:bodyPr/>
          <a:lstStyle/>
          <a:p>
            <a:r>
              <a:rPr lang="en-GB" dirty="0"/>
              <a:t>Can be exhaustive but is not a requirement </a:t>
            </a:r>
          </a:p>
          <a:p>
            <a:pPr marL="114300" indent="0">
              <a:buNone/>
            </a:pPr>
            <a:endParaRPr lang="en-GB" dirty="0"/>
          </a:p>
        </p:txBody>
      </p:sp>
      <p:sp>
        <p:nvSpPr>
          <p:cNvPr id="2" name="Title 1"/>
          <p:cNvSpPr>
            <a:spLocks noGrp="1"/>
          </p:cNvSpPr>
          <p:nvPr>
            <p:ph type="title"/>
          </p:nvPr>
        </p:nvSpPr>
        <p:spPr/>
        <p:txBody>
          <a:bodyPr anchor="ctr"/>
          <a:lstStyle/>
          <a:p>
            <a:pPr algn="ctr"/>
            <a:r>
              <a:rPr lang="en-GB" dirty="0"/>
              <a:t>Literature Review</a:t>
            </a:r>
          </a:p>
        </p:txBody>
      </p:sp>
    </p:spTree>
    <p:extLst>
      <p:ext uri="{BB962C8B-B14F-4D97-AF65-F5344CB8AC3E}">
        <p14:creationId xmlns:p14="http://schemas.microsoft.com/office/powerpoint/2010/main" val="11633701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p:txBody>
          <a:bodyPr/>
          <a:lstStyle/>
          <a:p>
            <a:r>
              <a:rPr lang="en-GB" sz="2800" dirty="0"/>
              <a:t>Description	</a:t>
            </a:r>
          </a:p>
        </p:txBody>
      </p:sp>
      <p:sp>
        <p:nvSpPr>
          <p:cNvPr id="5" name="Text Placeholder 4"/>
          <p:cNvSpPr>
            <a:spLocks noGrp="1"/>
          </p:cNvSpPr>
          <p:nvPr>
            <p:ph type="body" sz="half" idx="3"/>
          </p:nvPr>
        </p:nvSpPr>
        <p:spPr/>
        <p:txBody>
          <a:bodyPr/>
          <a:lstStyle/>
          <a:p>
            <a:r>
              <a:rPr lang="en-GB" sz="2800" dirty="0"/>
              <a:t>Search Approach</a:t>
            </a:r>
          </a:p>
        </p:txBody>
      </p:sp>
      <p:sp>
        <p:nvSpPr>
          <p:cNvPr id="4" name="Content Placeholder 3"/>
          <p:cNvSpPr>
            <a:spLocks noGrp="1"/>
          </p:cNvSpPr>
          <p:nvPr>
            <p:ph sz="quarter" idx="2"/>
          </p:nvPr>
        </p:nvSpPr>
        <p:spPr/>
        <p:txBody>
          <a:bodyPr/>
          <a:lstStyle/>
          <a:p>
            <a:r>
              <a:rPr lang="en-GB" dirty="0"/>
              <a:t>Maps out and categorises existing literature from which to commission further reviews and/or primary research by identifying gaps in the research literature</a:t>
            </a:r>
          </a:p>
        </p:txBody>
      </p:sp>
      <p:sp>
        <p:nvSpPr>
          <p:cNvPr id="6" name="Content Placeholder 5"/>
          <p:cNvSpPr>
            <a:spLocks noGrp="1"/>
          </p:cNvSpPr>
          <p:nvPr>
            <p:ph sz="quarter" idx="4"/>
          </p:nvPr>
        </p:nvSpPr>
        <p:spPr/>
        <p:txBody>
          <a:bodyPr/>
          <a:lstStyle/>
          <a:p>
            <a:r>
              <a:rPr lang="en-GB" dirty="0"/>
              <a:t>As time allows</a:t>
            </a:r>
          </a:p>
        </p:txBody>
      </p:sp>
      <p:sp>
        <p:nvSpPr>
          <p:cNvPr id="2" name="Title 1"/>
          <p:cNvSpPr>
            <a:spLocks noGrp="1"/>
          </p:cNvSpPr>
          <p:nvPr>
            <p:ph type="title"/>
          </p:nvPr>
        </p:nvSpPr>
        <p:spPr/>
        <p:txBody>
          <a:bodyPr anchor="ctr"/>
          <a:lstStyle/>
          <a:p>
            <a:pPr algn="ctr"/>
            <a:r>
              <a:rPr lang="en-GB" dirty="0"/>
              <a:t>Mapping Review</a:t>
            </a:r>
          </a:p>
        </p:txBody>
      </p:sp>
    </p:spTree>
    <p:extLst>
      <p:ext uri="{BB962C8B-B14F-4D97-AF65-F5344CB8AC3E}">
        <p14:creationId xmlns:p14="http://schemas.microsoft.com/office/powerpoint/2010/main" val="32193795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p:txBody>
          <a:bodyPr/>
          <a:lstStyle/>
          <a:p>
            <a:r>
              <a:rPr lang="en-GB" sz="2800" dirty="0"/>
              <a:t>Description</a:t>
            </a:r>
            <a:endParaRPr lang="en-GB" sz="2400" dirty="0"/>
          </a:p>
        </p:txBody>
      </p:sp>
      <p:sp>
        <p:nvSpPr>
          <p:cNvPr id="5" name="Text Placeholder 4"/>
          <p:cNvSpPr>
            <a:spLocks noGrp="1"/>
          </p:cNvSpPr>
          <p:nvPr>
            <p:ph type="body" sz="half" idx="3"/>
          </p:nvPr>
        </p:nvSpPr>
        <p:spPr/>
        <p:txBody>
          <a:bodyPr/>
          <a:lstStyle/>
          <a:p>
            <a:r>
              <a:rPr lang="en-GB" sz="2800" dirty="0"/>
              <a:t>Search approach</a:t>
            </a:r>
          </a:p>
        </p:txBody>
      </p:sp>
      <p:sp>
        <p:nvSpPr>
          <p:cNvPr id="4" name="Content Placeholder 3"/>
          <p:cNvSpPr>
            <a:spLocks noGrp="1"/>
          </p:cNvSpPr>
          <p:nvPr>
            <p:ph sz="quarter" idx="2"/>
          </p:nvPr>
        </p:nvSpPr>
        <p:spPr/>
        <p:txBody>
          <a:bodyPr/>
          <a:lstStyle/>
          <a:p>
            <a:r>
              <a:rPr lang="en-GB" dirty="0"/>
              <a:t>Statistically combines results of quantitative studies to provide precise effects of results</a:t>
            </a:r>
          </a:p>
        </p:txBody>
      </p:sp>
      <p:sp>
        <p:nvSpPr>
          <p:cNvPr id="6" name="Content Placeholder 5"/>
          <p:cNvSpPr>
            <a:spLocks noGrp="1"/>
          </p:cNvSpPr>
          <p:nvPr>
            <p:ph sz="quarter" idx="4"/>
          </p:nvPr>
        </p:nvSpPr>
        <p:spPr/>
        <p:txBody>
          <a:bodyPr/>
          <a:lstStyle/>
          <a:p>
            <a:r>
              <a:rPr lang="en-GB" dirty="0"/>
              <a:t>Exhaustive. May use funnel plot to assess completeness. </a:t>
            </a:r>
          </a:p>
        </p:txBody>
      </p:sp>
      <p:sp>
        <p:nvSpPr>
          <p:cNvPr id="2" name="Title 1"/>
          <p:cNvSpPr>
            <a:spLocks noGrp="1"/>
          </p:cNvSpPr>
          <p:nvPr>
            <p:ph type="title"/>
          </p:nvPr>
        </p:nvSpPr>
        <p:spPr/>
        <p:txBody>
          <a:bodyPr anchor="ctr"/>
          <a:lstStyle/>
          <a:p>
            <a:pPr algn="ctr"/>
            <a:r>
              <a:rPr lang="en-GB" dirty="0"/>
              <a:t>Meta-analysis</a:t>
            </a:r>
          </a:p>
        </p:txBody>
      </p:sp>
    </p:spTree>
    <p:extLst>
      <p:ext uri="{BB962C8B-B14F-4D97-AF65-F5344CB8AC3E}">
        <p14:creationId xmlns:p14="http://schemas.microsoft.com/office/powerpoint/2010/main" val="1472753079"/>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2663</TotalTime>
  <Words>2201</Words>
  <Application>Microsoft Office PowerPoint</Application>
  <PresentationFormat>On-screen Show (4:3)</PresentationFormat>
  <Paragraphs>366</Paragraphs>
  <Slides>43</Slides>
  <Notes>42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43</vt:i4>
      </vt:variant>
    </vt:vector>
  </HeadingPairs>
  <TitlesOfParts>
    <vt:vector size="47" baseType="lpstr">
      <vt:lpstr>Calibri</vt:lpstr>
      <vt:lpstr>Wingdings</vt:lpstr>
      <vt:lpstr>Wingdings 2</vt:lpstr>
      <vt:lpstr>Civic</vt:lpstr>
      <vt:lpstr>How to do a Systematic Review</vt:lpstr>
      <vt:lpstr>What I’ll cover today</vt:lpstr>
      <vt:lpstr>What I won’t cover…</vt:lpstr>
      <vt:lpstr>History</vt:lpstr>
      <vt:lpstr>What is a systematic review?</vt:lpstr>
      <vt:lpstr>Systematic Review</vt:lpstr>
      <vt:lpstr>Literature Review</vt:lpstr>
      <vt:lpstr>Mapping Review</vt:lpstr>
      <vt:lpstr>Meta-analysis</vt:lpstr>
      <vt:lpstr>Meta-analysis statistical tools</vt:lpstr>
      <vt:lpstr>Umbrella review</vt:lpstr>
      <vt:lpstr>Rapid Review</vt:lpstr>
      <vt:lpstr>Why are they important?</vt:lpstr>
      <vt:lpstr>Advantages</vt:lpstr>
      <vt:lpstr>Disadvantages</vt:lpstr>
      <vt:lpstr>Features of a Systematic Review</vt:lpstr>
      <vt:lpstr>Features of a Systematic Review</vt:lpstr>
      <vt:lpstr>The Question </vt:lpstr>
      <vt:lpstr>Is your question well defined?</vt:lpstr>
      <vt:lpstr>Types of review questions</vt:lpstr>
      <vt:lpstr>Narrow vs Broad</vt:lpstr>
      <vt:lpstr>Narrow vs Broad</vt:lpstr>
      <vt:lpstr>Concepts / PICO</vt:lpstr>
      <vt:lpstr>Where to start?</vt:lpstr>
      <vt:lpstr>Steps in conducting a systematic review</vt:lpstr>
      <vt:lpstr>Searching </vt:lpstr>
      <vt:lpstr>Concepts</vt:lpstr>
      <vt:lpstr>Keywords</vt:lpstr>
      <vt:lpstr>MeSH – Medical Subject Headings</vt:lpstr>
      <vt:lpstr>Create a Test Search</vt:lpstr>
      <vt:lpstr>Databases</vt:lpstr>
      <vt:lpstr>Databases</vt:lpstr>
      <vt:lpstr>Additional searching</vt:lpstr>
      <vt:lpstr>Sifting / PRISMA</vt:lpstr>
      <vt:lpstr>Critical Appraisal </vt:lpstr>
      <vt:lpstr>Synthesising your results</vt:lpstr>
      <vt:lpstr>Meta-analysis statistical tools</vt:lpstr>
      <vt:lpstr>Writing up</vt:lpstr>
      <vt:lpstr>Getting Published</vt:lpstr>
      <vt:lpstr>To conclude….</vt:lpstr>
      <vt:lpstr>Any questions?</vt:lpstr>
      <vt:lpstr>Useful links</vt:lpstr>
      <vt:lpstr>Useful links</vt:lpstr>
    </vt:vector>
  </TitlesOfParts>
  <Company>NHS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do a Systematic Review</dc:title>
  <dc:creator>Holly Cook</dc:creator>
  <cp:lastModifiedBy>SMITH, Rowan (EAST CHESHIRE NHS TRUST)</cp:lastModifiedBy>
  <cp:revision>112</cp:revision>
  <cp:lastPrinted>2019-11-18T13:55:24Z</cp:lastPrinted>
  <dcterms:created xsi:type="dcterms:W3CDTF">2019-07-16T16:00:01Z</dcterms:created>
  <dcterms:modified xsi:type="dcterms:W3CDTF">2026-02-24T12:50:25Z</dcterms:modified>
</cp:coreProperties>
</file>