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F164BE-2F24-43D8-B9B9-BC7D609B5DE1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9A398ED-DBD3-4683-B734-830649819BE4}">
      <dgm:prSet phldrT="[Text]"/>
      <dgm:spPr/>
      <dgm:t>
        <a:bodyPr/>
        <a:lstStyle/>
        <a:p>
          <a:r>
            <a:rPr lang="en-GB" dirty="0"/>
            <a:t>Student Nursing Associate</a:t>
          </a:r>
        </a:p>
      </dgm:t>
    </dgm:pt>
    <dgm:pt modelId="{4DEFD428-6C6D-4953-A526-25A70BE0CEFD}" type="parTrans" cxnId="{06781E20-FEEC-4BB7-A531-74CB106C721B}">
      <dgm:prSet/>
      <dgm:spPr/>
      <dgm:t>
        <a:bodyPr/>
        <a:lstStyle/>
        <a:p>
          <a:endParaRPr lang="en-GB"/>
        </a:p>
      </dgm:t>
    </dgm:pt>
    <dgm:pt modelId="{C5E099A0-7D2B-453C-8A2A-E16EA6E73D00}" type="sibTrans" cxnId="{06781E20-FEEC-4BB7-A531-74CB106C721B}">
      <dgm:prSet/>
      <dgm:spPr/>
      <dgm:t>
        <a:bodyPr/>
        <a:lstStyle/>
        <a:p>
          <a:endParaRPr lang="en-GB"/>
        </a:p>
      </dgm:t>
    </dgm:pt>
    <dgm:pt modelId="{C1C2A07A-55BE-4207-91B1-DF01DEC526EF}">
      <dgm:prSet phldrT="[Text]"/>
      <dgm:spPr/>
      <dgm:t>
        <a:bodyPr/>
        <a:lstStyle/>
        <a:p>
          <a:r>
            <a:rPr lang="en-GB" dirty="0"/>
            <a:t>Academic Assessor</a:t>
          </a:r>
        </a:p>
      </dgm:t>
    </dgm:pt>
    <dgm:pt modelId="{BF451096-E8CA-4A7D-9AE2-A457263B91A4}" type="parTrans" cxnId="{DBFF1233-0365-4E07-AC0B-A90A6BAECC46}">
      <dgm:prSet/>
      <dgm:spPr/>
      <dgm:t>
        <a:bodyPr/>
        <a:lstStyle/>
        <a:p>
          <a:endParaRPr lang="en-GB"/>
        </a:p>
      </dgm:t>
    </dgm:pt>
    <dgm:pt modelId="{5FDDC828-B7ED-46E0-A636-73AFDC66518F}" type="sibTrans" cxnId="{DBFF1233-0365-4E07-AC0B-A90A6BAECC46}">
      <dgm:prSet/>
      <dgm:spPr/>
      <dgm:t>
        <a:bodyPr/>
        <a:lstStyle/>
        <a:p>
          <a:endParaRPr lang="en-GB"/>
        </a:p>
      </dgm:t>
    </dgm:pt>
    <dgm:pt modelId="{B2978E20-9BD8-4DB6-B837-E6A1C8C6FDB8}">
      <dgm:prSet phldrT="[Text]"/>
      <dgm:spPr/>
      <dgm:t>
        <a:bodyPr/>
        <a:lstStyle/>
        <a:p>
          <a:r>
            <a:rPr lang="en-GB" dirty="0"/>
            <a:t>Practice Supervisor</a:t>
          </a:r>
        </a:p>
      </dgm:t>
    </dgm:pt>
    <dgm:pt modelId="{926FD31A-0777-4DD6-BD25-D58C1366A222}" type="parTrans" cxnId="{68C0EDBB-6137-4AA4-B237-4DD049636847}">
      <dgm:prSet/>
      <dgm:spPr/>
      <dgm:t>
        <a:bodyPr/>
        <a:lstStyle/>
        <a:p>
          <a:endParaRPr lang="en-GB"/>
        </a:p>
      </dgm:t>
    </dgm:pt>
    <dgm:pt modelId="{7F475128-6583-4586-A015-0D5933CC5C71}" type="sibTrans" cxnId="{68C0EDBB-6137-4AA4-B237-4DD049636847}">
      <dgm:prSet/>
      <dgm:spPr/>
      <dgm:t>
        <a:bodyPr/>
        <a:lstStyle/>
        <a:p>
          <a:endParaRPr lang="en-GB"/>
        </a:p>
      </dgm:t>
    </dgm:pt>
    <dgm:pt modelId="{A82DF9CB-C909-474F-9527-A76321B9B1DF}">
      <dgm:prSet phldrT="[Text]"/>
      <dgm:spPr/>
      <dgm:t>
        <a:bodyPr/>
        <a:lstStyle/>
        <a:p>
          <a:r>
            <a:rPr lang="en-GB" dirty="0"/>
            <a:t>Practice Assessor </a:t>
          </a:r>
        </a:p>
      </dgm:t>
    </dgm:pt>
    <dgm:pt modelId="{E4F89AEA-2348-4007-822A-C8D2C5F3330E}" type="parTrans" cxnId="{EE1C6BFF-C487-4338-B207-8BEC6E896731}">
      <dgm:prSet/>
      <dgm:spPr/>
      <dgm:t>
        <a:bodyPr/>
        <a:lstStyle/>
        <a:p>
          <a:endParaRPr lang="en-GB"/>
        </a:p>
      </dgm:t>
    </dgm:pt>
    <dgm:pt modelId="{249D37A3-7348-4EF6-959E-BFDCE9DE9C71}" type="sibTrans" cxnId="{EE1C6BFF-C487-4338-B207-8BEC6E896731}">
      <dgm:prSet/>
      <dgm:spPr/>
      <dgm:t>
        <a:bodyPr/>
        <a:lstStyle/>
        <a:p>
          <a:endParaRPr lang="en-GB"/>
        </a:p>
      </dgm:t>
    </dgm:pt>
    <dgm:pt modelId="{7AF9C719-8D36-4E44-9535-BB91DC09F7B8}">
      <dgm:prSet phldrT="[Text]"/>
      <dgm:spPr/>
      <dgm:t>
        <a:bodyPr/>
        <a:lstStyle/>
        <a:p>
          <a:endParaRPr lang="en-GB" dirty="0"/>
        </a:p>
      </dgm:t>
    </dgm:pt>
    <dgm:pt modelId="{44640F79-4C3D-424A-8370-EFC84755A08A}" type="parTrans" cxnId="{53E62A7D-B491-4F1C-9BB0-495953F24B07}">
      <dgm:prSet/>
      <dgm:spPr/>
      <dgm:t>
        <a:bodyPr/>
        <a:lstStyle/>
        <a:p>
          <a:endParaRPr lang="en-GB"/>
        </a:p>
      </dgm:t>
    </dgm:pt>
    <dgm:pt modelId="{8E087E81-F494-43F0-A980-6269A892F464}" type="sibTrans" cxnId="{53E62A7D-B491-4F1C-9BB0-495953F24B07}">
      <dgm:prSet/>
      <dgm:spPr/>
      <dgm:t>
        <a:bodyPr/>
        <a:lstStyle/>
        <a:p>
          <a:endParaRPr lang="en-GB"/>
        </a:p>
      </dgm:t>
    </dgm:pt>
    <dgm:pt modelId="{9C526E42-4599-46C6-9753-1008CB0F9B78}" type="pres">
      <dgm:prSet presAssocID="{25F164BE-2F24-43D8-B9B9-BC7D609B5DE1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25D631B-9880-4F95-A154-318F0DAD8CC2}" type="pres">
      <dgm:prSet presAssocID="{99A398ED-DBD3-4683-B734-830649819BE4}" presName="centerShape" presStyleLbl="node0" presStyleIdx="0" presStyleCnt="1"/>
      <dgm:spPr/>
    </dgm:pt>
    <dgm:pt modelId="{EB382E21-2899-4BC7-B8BB-3B08E6BB5CF7}" type="pres">
      <dgm:prSet presAssocID="{C1C2A07A-55BE-4207-91B1-DF01DEC526EF}" presName="node" presStyleLbl="node1" presStyleIdx="0" presStyleCnt="3">
        <dgm:presLayoutVars>
          <dgm:bulletEnabled val="1"/>
        </dgm:presLayoutVars>
      </dgm:prSet>
      <dgm:spPr/>
    </dgm:pt>
    <dgm:pt modelId="{43564DAB-20F3-4E92-9299-E08A6E18AC3C}" type="pres">
      <dgm:prSet presAssocID="{C1C2A07A-55BE-4207-91B1-DF01DEC526EF}" presName="dummy" presStyleCnt="0"/>
      <dgm:spPr/>
    </dgm:pt>
    <dgm:pt modelId="{D0D06CC5-1245-4645-B29E-FA518D1AC76F}" type="pres">
      <dgm:prSet presAssocID="{5FDDC828-B7ED-46E0-A636-73AFDC66518F}" presName="sibTrans" presStyleLbl="sibTrans2D1" presStyleIdx="0" presStyleCnt="3"/>
      <dgm:spPr/>
    </dgm:pt>
    <dgm:pt modelId="{E6CC4AFB-9E8E-41E2-8ACC-8A18EFB6C375}" type="pres">
      <dgm:prSet presAssocID="{B2978E20-9BD8-4DB6-B837-E6A1C8C6FDB8}" presName="node" presStyleLbl="node1" presStyleIdx="1" presStyleCnt="3">
        <dgm:presLayoutVars>
          <dgm:bulletEnabled val="1"/>
        </dgm:presLayoutVars>
      </dgm:prSet>
      <dgm:spPr/>
    </dgm:pt>
    <dgm:pt modelId="{B1004EB8-116C-4606-8640-3511EA6C3CD4}" type="pres">
      <dgm:prSet presAssocID="{B2978E20-9BD8-4DB6-B837-E6A1C8C6FDB8}" presName="dummy" presStyleCnt="0"/>
      <dgm:spPr/>
    </dgm:pt>
    <dgm:pt modelId="{94D91426-0A86-4968-8174-F6C9897946C3}" type="pres">
      <dgm:prSet presAssocID="{7F475128-6583-4586-A015-0D5933CC5C71}" presName="sibTrans" presStyleLbl="sibTrans2D1" presStyleIdx="1" presStyleCnt="3"/>
      <dgm:spPr/>
    </dgm:pt>
    <dgm:pt modelId="{B67CF762-F858-4D40-9DE4-4F5DBDF03AD0}" type="pres">
      <dgm:prSet presAssocID="{A82DF9CB-C909-474F-9527-A76321B9B1DF}" presName="node" presStyleLbl="node1" presStyleIdx="2" presStyleCnt="3">
        <dgm:presLayoutVars>
          <dgm:bulletEnabled val="1"/>
        </dgm:presLayoutVars>
      </dgm:prSet>
      <dgm:spPr/>
    </dgm:pt>
    <dgm:pt modelId="{87F7602D-9D3E-441B-9404-C7A215940205}" type="pres">
      <dgm:prSet presAssocID="{A82DF9CB-C909-474F-9527-A76321B9B1DF}" presName="dummy" presStyleCnt="0"/>
      <dgm:spPr/>
    </dgm:pt>
    <dgm:pt modelId="{AAB798D6-2251-4A5D-A93B-A934069EB72E}" type="pres">
      <dgm:prSet presAssocID="{249D37A3-7348-4EF6-959E-BFDCE9DE9C71}" presName="sibTrans" presStyleLbl="sibTrans2D1" presStyleIdx="2" presStyleCnt="3"/>
      <dgm:spPr/>
    </dgm:pt>
  </dgm:ptLst>
  <dgm:cxnLst>
    <dgm:cxn modelId="{06781E20-FEEC-4BB7-A531-74CB106C721B}" srcId="{25F164BE-2F24-43D8-B9B9-BC7D609B5DE1}" destId="{99A398ED-DBD3-4683-B734-830649819BE4}" srcOrd="0" destOrd="0" parTransId="{4DEFD428-6C6D-4953-A526-25A70BE0CEFD}" sibTransId="{C5E099A0-7D2B-453C-8A2A-E16EA6E73D00}"/>
    <dgm:cxn modelId="{84962C22-20E0-4CC4-9190-D8953AF32827}" type="presOf" srcId="{C1C2A07A-55BE-4207-91B1-DF01DEC526EF}" destId="{EB382E21-2899-4BC7-B8BB-3B08E6BB5CF7}" srcOrd="0" destOrd="0" presId="urn:microsoft.com/office/officeart/2005/8/layout/radial6"/>
    <dgm:cxn modelId="{110A4D23-FC1A-4BD1-8118-9B039C7425E1}" type="presOf" srcId="{249D37A3-7348-4EF6-959E-BFDCE9DE9C71}" destId="{AAB798D6-2251-4A5D-A93B-A934069EB72E}" srcOrd="0" destOrd="0" presId="urn:microsoft.com/office/officeart/2005/8/layout/radial6"/>
    <dgm:cxn modelId="{6CD88531-4104-4114-B82C-3F6B6977125B}" type="presOf" srcId="{7F475128-6583-4586-A015-0D5933CC5C71}" destId="{94D91426-0A86-4968-8174-F6C9897946C3}" srcOrd="0" destOrd="0" presId="urn:microsoft.com/office/officeart/2005/8/layout/radial6"/>
    <dgm:cxn modelId="{DBFF1233-0365-4E07-AC0B-A90A6BAECC46}" srcId="{99A398ED-DBD3-4683-B734-830649819BE4}" destId="{C1C2A07A-55BE-4207-91B1-DF01DEC526EF}" srcOrd="0" destOrd="0" parTransId="{BF451096-E8CA-4A7D-9AE2-A457263B91A4}" sibTransId="{5FDDC828-B7ED-46E0-A636-73AFDC66518F}"/>
    <dgm:cxn modelId="{53E62A7D-B491-4F1C-9BB0-495953F24B07}" srcId="{25F164BE-2F24-43D8-B9B9-BC7D609B5DE1}" destId="{7AF9C719-8D36-4E44-9535-BB91DC09F7B8}" srcOrd="1" destOrd="0" parTransId="{44640F79-4C3D-424A-8370-EFC84755A08A}" sibTransId="{8E087E81-F494-43F0-A980-6269A892F464}"/>
    <dgm:cxn modelId="{D8DB7D9E-3ECC-4229-AEC8-19A24F2CE732}" type="presOf" srcId="{A82DF9CB-C909-474F-9527-A76321B9B1DF}" destId="{B67CF762-F858-4D40-9DE4-4F5DBDF03AD0}" srcOrd="0" destOrd="0" presId="urn:microsoft.com/office/officeart/2005/8/layout/radial6"/>
    <dgm:cxn modelId="{68C0EDBB-6137-4AA4-B237-4DD049636847}" srcId="{99A398ED-DBD3-4683-B734-830649819BE4}" destId="{B2978E20-9BD8-4DB6-B837-E6A1C8C6FDB8}" srcOrd="1" destOrd="0" parTransId="{926FD31A-0777-4DD6-BD25-D58C1366A222}" sibTransId="{7F475128-6583-4586-A015-0D5933CC5C71}"/>
    <dgm:cxn modelId="{DAA96BC1-905F-4509-B5C8-63E5F8ED9915}" type="presOf" srcId="{99A398ED-DBD3-4683-B734-830649819BE4}" destId="{925D631B-9880-4F95-A154-318F0DAD8CC2}" srcOrd="0" destOrd="0" presId="urn:microsoft.com/office/officeart/2005/8/layout/radial6"/>
    <dgm:cxn modelId="{B929C9D0-752B-485C-9625-3D7B720E882D}" type="presOf" srcId="{25F164BE-2F24-43D8-B9B9-BC7D609B5DE1}" destId="{9C526E42-4599-46C6-9753-1008CB0F9B78}" srcOrd="0" destOrd="0" presId="urn:microsoft.com/office/officeart/2005/8/layout/radial6"/>
    <dgm:cxn modelId="{538572D2-23FE-4C8D-AF46-11E0F94452AD}" type="presOf" srcId="{B2978E20-9BD8-4DB6-B837-E6A1C8C6FDB8}" destId="{E6CC4AFB-9E8E-41E2-8ACC-8A18EFB6C375}" srcOrd="0" destOrd="0" presId="urn:microsoft.com/office/officeart/2005/8/layout/radial6"/>
    <dgm:cxn modelId="{3E3367F3-E782-4D34-A9C8-F5E93BCB3EFF}" type="presOf" srcId="{5FDDC828-B7ED-46E0-A636-73AFDC66518F}" destId="{D0D06CC5-1245-4645-B29E-FA518D1AC76F}" srcOrd="0" destOrd="0" presId="urn:microsoft.com/office/officeart/2005/8/layout/radial6"/>
    <dgm:cxn modelId="{EE1C6BFF-C487-4338-B207-8BEC6E896731}" srcId="{99A398ED-DBD3-4683-B734-830649819BE4}" destId="{A82DF9CB-C909-474F-9527-A76321B9B1DF}" srcOrd="2" destOrd="0" parTransId="{E4F89AEA-2348-4007-822A-C8D2C5F3330E}" sibTransId="{249D37A3-7348-4EF6-959E-BFDCE9DE9C71}"/>
    <dgm:cxn modelId="{FFCD5EA4-2132-4BCF-8593-90D7E9E2D473}" type="presParOf" srcId="{9C526E42-4599-46C6-9753-1008CB0F9B78}" destId="{925D631B-9880-4F95-A154-318F0DAD8CC2}" srcOrd="0" destOrd="0" presId="urn:microsoft.com/office/officeart/2005/8/layout/radial6"/>
    <dgm:cxn modelId="{68D020EB-46F2-46FA-B256-4F877165A7E0}" type="presParOf" srcId="{9C526E42-4599-46C6-9753-1008CB0F9B78}" destId="{EB382E21-2899-4BC7-B8BB-3B08E6BB5CF7}" srcOrd="1" destOrd="0" presId="urn:microsoft.com/office/officeart/2005/8/layout/radial6"/>
    <dgm:cxn modelId="{473520F0-02BE-4527-860A-D80703897FBB}" type="presParOf" srcId="{9C526E42-4599-46C6-9753-1008CB0F9B78}" destId="{43564DAB-20F3-4E92-9299-E08A6E18AC3C}" srcOrd="2" destOrd="0" presId="urn:microsoft.com/office/officeart/2005/8/layout/radial6"/>
    <dgm:cxn modelId="{310E39CE-D864-4245-9BA5-32E8DEF89B97}" type="presParOf" srcId="{9C526E42-4599-46C6-9753-1008CB0F9B78}" destId="{D0D06CC5-1245-4645-B29E-FA518D1AC76F}" srcOrd="3" destOrd="0" presId="urn:microsoft.com/office/officeart/2005/8/layout/radial6"/>
    <dgm:cxn modelId="{73671BB7-2D4B-467F-AA04-0569DE59A1EB}" type="presParOf" srcId="{9C526E42-4599-46C6-9753-1008CB0F9B78}" destId="{E6CC4AFB-9E8E-41E2-8ACC-8A18EFB6C375}" srcOrd="4" destOrd="0" presId="urn:microsoft.com/office/officeart/2005/8/layout/radial6"/>
    <dgm:cxn modelId="{BFAD62FE-0C88-4F3F-BA02-8025D9107DE9}" type="presParOf" srcId="{9C526E42-4599-46C6-9753-1008CB0F9B78}" destId="{B1004EB8-116C-4606-8640-3511EA6C3CD4}" srcOrd="5" destOrd="0" presId="urn:microsoft.com/office/officeart/2005/8/layout/radial6"/>
    <dgm:cxn modelId="{DC7C21D1-C043-42E8-8891-1BD8CD95D0C5}" type="presParOf" srcId="{9C526E42-4599-46C6-9753-1008CB0F9B78}" destId="{94D91426-0A86-4968-8174-F6C9897946C3}" srcOrd="6" destOrd="0" presId="urn:microsoft.com/office/officeart/2005/8/layout/radial6"/>
    <dgm:cxn modelId="{EC7E7561-2CAA-48DF-8254-5AACF6FA4CD0}" type="presParOf" srcId="{9C526E42-4599-46C6-9753-1008CB0F9B78}" destId="{B67CF762-F858-4D40-9DE4-4F5DBDF03AD0}" srcOrd="7" destOrd="0" presId="urn:microsoft.com/office/officeart/2005/8/layout/radial6"/>
    <dgm:cxn modelId="{8D30EDFE-D8CB-4749-8ABE-2A999A332F3C}" type="presParOf" srcId="{9C526E42-4599-46C6-9753-1008CB0F9B78}" destId="{87F7602D-9D3E-441B-9404-C7A215940205}" srcOrd="8" destOrd="0" presId="urn:microsoft.com/office/officeart/2005/8/layout/radial6"/>
    <dgm:cxn modelId="{B00E1E7E-8345-42E5-91E9-57FDBA8FB55A}" type="presParOf" srcId="{9C526E42-4599-46C6-9753-1008CB0F9B78}" destId="{AAB798D6-2251-4A5D-A93B-A934069EB72E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798D6-2251-4A5D-A93B-A934069EB72E}">
      <dsp:nvSpPr>
        <dsp:cNvPr id="0" name=""/>
        <dsp:cNvSpPr/>
      </dsp:nvSpPr>
      <dsp:spPr>
        <a:xfrm>
          <a:off x="958616" y="376155"/>
          <a:ext cx="2510751" cy="2510751"/>
        </a:xfrm>
        <a:prstGeom prst="blockArc">
          <a:avLst>
            <a:gd name="adj1" fmla="val 9000000"/>
            <a:gd name="adj2" fmla="val 16200000"/>
            <a:gd name="adj3" fmla="val 463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D91426-0A86-4968-8174-F6C9897946C3}">
      <dsp:nvSpPr>
        <dsp:cNvPr id="0" name=""/>
        <dsp:cNvSpPr/>
      </dsp:nvSpPr>
      <dsp:spPr>
        <a:xfrm>
          <a:off x="958616" y="376155"/>
          <a:ext cx="2510751" cy="2510751"/>
        </a:xfrm>
        <a:prstGeom prst="blockArc">
          <a:avLst>
            <a:gd name="adj1" fmla="val 1800000"/>
            <a:gd name="adj2" fmla="val 9000000"/>
            <a:gd name="adj3" fmla="val 463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D06CC5-1245-4645-B29E-FA518D1AC76F}">
      <dsp:nvSpPr>
        <dsp:cNvPr id="0" name=""/>
        <dsp:cNvSpPr/>
      </dsp:nvSpPr>
      <dsp:spPr>
        <a:xfrm>
          <a:off x="958616" y="376155"/>
          <a:ext cx="2510751" cy="2510751"/>
        </a:xfrm>
        <a:prstGeom prst="blockArc">
          <a:avLst>
            <a:gd name="adj1" fmla="val 16200000"/>
            <a:gd name="adj2" fmla="val 1800000"/>
            <a:gd name="adj3" fmla="val 463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5D631B-9880-4F95-A154-318F0DAD8CC2}">
      <dsp:nvSpPr>
        <dsp:cNvPr id="0" name=""/>
        <dsp:cNvSpPr/>
      </dsp:nvSpPr>
      <dsp:spPr>
        <a:xfrm>
          <a:off x="1636710" y="1054250"/>
          <a:ext cx="1154562" cy="11545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Student Nursing Associate</a:t>
          </a:r>
        </a:p>
      </dsp:txBody>
      <dsp:txXfrm>
        <a:off x="1805792" y="1223332"/>
        <a:ext cx="816398" cy="816398"/>
      </dsp:txXfrm>
    </dsp:sp>
    <dsp:sp modelId="{EB382E21-2899-4BC7-B8BB-3B08E6BB5CF7}">
      <dsp:nvSpPr>
        <dsp:cNvPr id="0" name=""/>
        <dsp:cNvSpPr/>
      </dsp:nvSpPr>
      <dsp:spPr>
        <a:xfrm>
          <a:off x="1809895" y="1153"/>
          <a:ext cx="808193" cy="8081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Academic Assessor</a:t>
          </a:r>
        </a:p>
      </dsp:txBody>
      <dsp:txXfrm>
        <a:off x="1928252" y="119510"/>
        <a:ext cx="571479" cy="571479"/>
      </dsp:txXfrm>
    </dsp:sp>
    <dsp:sp modelId="{E6CC4AFB-9E8E-41E2-8ACC-8A18EFB6C375}">
      <dsp:nvSpPr>
        <dsp:cNvPr id="0" name=""/>
        <dsp:cNvSpPr/>
      </dsp:nvSpPr>
      <dsp:spPr>
        <a:xfrm>
          <a:off x="2871885" y="1840575"/>
          <a:ext cx="808193" cy="8081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Practice Supervisor</a:t>
          </a:r>
        </a:p>
      </dsp:txBody>
      <dsp:txXfrm>
        <a:off x="2990242" y="1958932"/>
        <a:ext cx="571479" cy="571479"/>
      </dsp:txXfrm>
    </dsp:sp>
    <dsp:sp modelId="{B67CF762-F858-4D40-9DE4-4F5DBDF03AD0}">
      <dsp:nvSpPr>
        <dsp:cNvPr id="0" name=""/>
        <dsp:cNvSpPr/>
      </dsp:nvSpPr>
      <dsp:spPr>
        <a:xfrm>
          <a:off x="747904" y="1840575"/>
          <a:ext cx="808193" cy="8081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Practice Assessor </a:t>
          </a:r>
        </a:p>
      </dsp:txBody>
      <dsp:txXfrm>
        <a:off x="866261" y="1958932"/>
        <a:ext cx="571479" cy="5714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D89A4-C3DF-4B41-9F91-A83EA8D9F29C}" type="datetimeFigureOut">
              <a:rPr lang="en-GB" smtClean="0"/>
              <a:t>02/09/2025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45A94-E270-4980-997D-89FD661386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4939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45A94-E270-4980-997D-89FD66138658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7663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61D5A-9336-43B8-A31A-1D60579F4DE6}" type="datetimeFigureOut">
              <a:rPr lang="en-GB" smtClean="0"/>
              <a:t>02/09/2025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943" y="0"/>
            <a:ext cx="4907057" cy="2204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119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D2EF-7845-48EF-B4C1-7C608F28629E}" type="datetime1">
              <a:rPr lang="en-GB" smtClean="0"/>
              <a:t>02/09/2025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9416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62"/>
          <a:stretch/>
        </p:blipFill>
        <p:spPr>
          <a:xfrm>
            <a:off x="4952510" y="1"/>
            <a:ext cx="4191490" cy="14847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800709"/>
            <a:ext cx="5184576" cy="136815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D2EF-7845-48EF-B4C1-7C608F28629E}" type="datetime1">
              <a:rPr lang="en-GB" smtClean="0"/>
              <a:t>02/09/2025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9892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62"/>
          <a:stretch/>
        </p:blipFill>
        <p:spPr>
          <a:xfrm>
            <a:off x="4952510" y="1"/>
            <a:ext cx="4191490" cy="14847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5112568" cy="108012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8840"/>
            <a:ext cx="4038600" cy="41373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038600" cy="41373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D2EF-7845-48EF-B4C1-7C608F28629E}" type="datetime1">
              <a:rPr lang="en-GB" smtClean="0"/>
              <a:t>02/09/2025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9199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D2EF-7845-48EF-B4C1-7C608F28629E}" type="datetime1">
              <a:rPr lang="en-GB" smtClean="0"/>
              <a:t>02/09/2025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0314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500989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D2EF-7845-48EF-B4C1-7C608F28629E}" type="datetime1">
              <a:rPr lang="en-GB" smtClean="0"/>
              <a:t>02/09/2025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62"/>
          <a:stretch/>
        </p:blipFill>
        <p:spPr>
          <a:xfrm>
            <a:off x="4952510" y="1"/>
            <a:ext cx="4191490" cy="148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618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D2EF-7845-48EF-B4C1-7C608F28629E}" type="datetime1">
              <a:rPr lang="en-GB" smtClean="0"/>
              <a:t>02/09/2025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62"/>
          <a:stretch/>
        </p:blipFill>
        <p:spPr>
          <a:xfrm>
            <a:off x="4952510" y="1"/>
            <a:ext cx="4191490" cy="148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418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1229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40768"/>
            <a:ext cx="5111750" cy="478539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D2EF-7845-48EF-B4C1-7C608F28629E}" type="datetime1">
              <a:rPr lang="en-GB" smtClean="0"/>
              <a:t>02/09/2025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62"/>
          <a:stretch/>
        </p:blipFill>
        <p:spPr>
          <a:xfrm>
            <a:off x="4952510" y="1"/>
            <a:ext cx="4191490" cy="148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996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484785"/>
            <a:ext cx="5486400" cy="324278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D2EF-7845-48EF-B4C1-7C608F28629E}" type="datetime1">
              <a:rPr lang="en-GB" smtClean="0"/>
              <a:t>02/09/2025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62"/>
          <a:stretch/>
        </p:blipFill>
        <p:spPr>
          <a:xfrm>
            <a:off x="4952510" y="1"/>
            <a:ext cx="4191490" cy="148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958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D2EF-7845-48EF-B4C1-7C608F28629E}" type="datetime1">
              <a:rPr lang="en-GB" smtClean="0"/>
              <a:t>02/09/2025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236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61D5A-9336-43B8-A31A-1D60579F4DE6}" type="datetimeFigureOut">
              <a:rPr lang="en-GB" smtClean="0"/>
              <a:t>02/09/2025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460A3-3E45-4622-AE80-B098467799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2834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cn-tr.vldt@nhs.n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hyperlink" Target="http://www.onlinepare.net/" TargetMode="External"/><Relationship Id="rId7" Type="http://schemas.openxmlformats.org/officeDocument/2006/relationships/diagramLayout" Target="../diagrams/layou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diagramData" Target="../diagrams/data1.xml"/><Relationship Id="rId5" Type="http://schemas.openxmlformats.org/officeDocument/2006/relationships/hyperlink" Target="http://www.nmc.org.uk/standards/nursing-associates" TargetMode="External"/><Relationship Id="rId10" Type="http://schemas.microsoft.com/office/2007/relationships/diagramDrawing" Target="../diagrams/drawing1.xml"/><Relationship Id="rId4" Type="http://schemas.openxmlformats.org/officeDocument/2006/relationships/image" Target="../media/image5.png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7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nmc.org.uk/about-us/our-role/who-we-regulate/nursing-associates/" TargetMode="External"/><Relationship Id="rId5" Type="http://schemas.openxmlformats.org/officeDocument/2006/relationships/hyperlink" Target="https://www.hee.nhs.uk/our-work/nursing-associates" TargetMode="Externa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1754"/>
            <a:ext cx="6948264" cy="1143000"/>
          </a:xfrm>
        </p:spPr>
        <p:txBody>
          <a:bodyPr anchor="ctr">
            <a:normAutofit fontScale="90000"/>
          </a:bodyPr>
          <a:lstStyle/>
          <a:p>
            <a:r>
              <a:rPr lang="en-GB" sz="3600" b="1" dirty="0"/>
              <a:t>Student Nursing Associates (SNA)</a:t>
            </a:r>
            <a:br>
              <a:rPr lang="en-GB" sz="3600" b="1" dirty="0"/>
            </a:br>
            <a:r>
              <a:rPr lang="en-GB" sz="3600" b="1" dirty="0">
                <a:solidFill>
                  <a:schemeClr val="accent6"/>
                </a:solidFill>
              </a:rPr>
              <a:t>Not offering in 2025/26 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BE9AA3F7-8426-4447-9F0C-95AF66DE1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3508" y="1196751"/>
            <a:ext cx="4317876" cy="410195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5EB8"/>
                </a:solidFill>
              </a:rPr>
              <a:t>A role within the nursing team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2"/>
          </p:nvPr>
        </p:nvSpPr>
        <p:spPr>
          <a:xfrm>
            <a:off x="107504" y="1681321"/>
            <a:ext cx="4389884" cy="4787106"/>
          </a:xfrm>
          <a:ln w="28575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GB" sz="1800" dirty="0"/>
              <a:t>The Nursing Associate is a member of the nursing team in England designed to help bridge the gap between healthcare assistants and registered nurses.</a:t>
            </a:r>
          </a:p>
          <a:p>
            <a:pPr>
              <a:lnSpc>
                <a:spcPct val="90000"/>
              </a:lnSpc>
            </a:pPr>
            <a:r>
              <a:rPr lang="en-GB" sz="1800" dirty="0"/>
              <a:t>Nursing Associate is a stand-alone role that will also provide a progression route into graduate level nursing. </a:t>
            </a:r>
          </a:p>
          <a:p>
            <a:pPr>
              <a:lnSpc>
                <a:spcPct val="90000"/>
              </a:lnSpc>
            </a:pPr>
            <a:r>
              <a:rPr lang="en-GB" sz="1800" dirty="0"/>
              <a:t>Nursing Associates work with people of all ages and in a variety of settings in health and social care, which may include adult, child, mental health and learning disabilities nursing. </a:t>
            </a:r>
          </a:p>
          <a:p>
            <a:pPr>
              <a:lnSpc>
                <a:spcPct val="90000"/>
              </a:lnSpc>
            </a:pPr>
            <a:r>
              <a:rPr lang="en-GB" sz="1800" dirty="0"/>
              <a:t>The role contributes to the core work of nursing, freeing up registered nurses to focus on more complex clinical care.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445723DF-4DBD-4AC0-8FE3-33CAA97AC7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4" y="1128533"/>
            <a:ext cx="4041775" cy="508397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5EB8"/>
                </a:solidFill>
              </a:rPr>
              <a:t>The SNA programme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A8FF8F89-B74B-4A46-B3F5-6DF3BB5BC4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4" y="1651967"/>
            <a:ext cx="4041775" cy="4425355"/>
          </a:xfrm>
          <a:ln w="28575">
            <a:noFill/>
          </a:ln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2600" dirty="0"/>
              <a:t>The foundation degree apprenticeship programme is delivered at the university and is,</a:t>
            </a:r>
          </a:p>
          <a:p>
            <a:r>
              <a:rPr lang="en-US" sz="2600" dirty="0"/>
              <a:t>Two years, full time – 50% theory/50% practice</a:t>
            </a:r>
          </a:p>
          <a:p>
            <a:r>
              <a:rPr lang="en-US" sz="2600" dirty="0"/>
              <a:t>Minimum of 2,300 programme hours</a:t>
            </a:r>
          </a:p>
          <a:p>
            <a:r>
              <a:rPr lang="en-US" sz="2600" dirty="0"/>
              <a:t>Trainees have practice days allocated within base areas and spoke placement areas</a:t>
            </a:r>
          </a:p>
          <a:p>
            <a:r>
              <a:rPr lang="en-US" sz="2600" dirty="0"/>
              <a:t>Trainees will attend university one or two days per week dependent on University and have built into their programme a series of supernumerary days</a:t>
            </a:r>
            <a:r>
              <a:rPr lang="en-US" sz="2600"/>
              <a:t>. 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For further information, please contact the Vocational Learning and Development Team:  </a:t>
            </a:r>
            <a:r>
              <a:rPr lang="en-GB" b="1" dirty="0">
                <a:hlinkClick r:id="rId3"/>
              </a:rPr>
              <a:t>ecn-tr.vldt@nhs.net</a:t>
            </a:r>
            <a:r>
              <a:rPr lang="en-GB" b="1" dirty="0"/>
              <a:t> </a:t>
            </a:r>
            <a:endParaRPr lang="en-US" b="1" dirty="0"/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EA8FBEE0-193A-4CB0-93A2-C4F5B5618DB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01" t="14001" r="17240" b="18500"/>
          <a:stretch/>
        </p:blipFill>
        <p:spPr>
          <a:xfrm>
            <a:off x="7164288" y="48413"/>
            <a:ext cx="1979712" cy="1291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48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 fontScale="90000"/>
          </a:bodyPr>
          <a:lstStyle/>
          <a:p>
            <a:r>
              <a:rPr lang="en-GB" b="1" dirty="0"/>
              <a:t>Practice Assessment for SNA’s 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D4072DD-31EC-41C3-A843-23F8469CFD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218" y="1417638"/>
            <a:ext cx="4255195" cy="23147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NMC proficiencies will be assessed throughout the two-year programme</a:t>
            </a:r>
          </a:p>
          <a:p>
            <a:pPr marL="0" indent="0">
              <a:buNone/>
            </a:pPr>
            <a:r>
              <a:rPr lang="en-US" sz="1800" dirty="0"/>
              <a:t>SNA’s will be supported and assessed in practice, by Practice Assessors and Practice Supervisors. Academic Assessors will liaise with the Practice Assessor to confirm achievement. 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F71FAA23-2131-49FA-84C5-E17DBA9DE3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253770" y="1326518"/>
            <a:ext cx="4684324" cy="1224136"/>
          </a:xfrm>
        </p:spPr>
        <p:txBody>
          <a:bodyPr>
            <a:normAutofit/>
          </a:bodyPr>
          <a:lstStyle/>
          <a:p>
            <a:r>
              <a:rPr lang="en-US" sz="1800" dirty="0"/>
              <a:t>Use your device/smartphone camera to scan the QR code to access all the information</a:t>
            </a:r>
            <a:r>
              <a:rPr lang="en-US" dirty="0"/>
              <a:t>. </a:t>
            </a:r>
          </a:p>
        </p:txBody>
      </p:sp>
      <p:pic>
        <p:nvPicPr>
          <p:cNvPr id="5" name="Content Placeholder 4" descr="Qr code&#10;&#10;Description automatically generated">
            <a:extLst>
              <a:ext uri="{FF2B5EF4-FFF2-40B4-BE49-F238E27FC236}">
                <a16:creationId xmlns:a16="http://schemas.microsoft.com/office/drawing/2014/main" id="{65195408-A624-4326-A7EE-9B46159B79CF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993" y="3628433"/>
            <a:ext cx="2383558" cy="2383558"/>
          </a:xfr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9AD7DA-D0BF-4BEA-B669-9C5AEE9A9F04}"/>
              </a:ext>
            </a:extLst>
          </p:cNvPr>
          <p:cNvSpPr txBox="1"/>
          <p:nvPr/>
        </p:nvSpPr>
        <p:spPr>
          <a:xfrm>
            <a:off x="6595932" y="3372603"/>
            <a:ext cx="2269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3"/>
              </a:rPr>
              <a:t>www.onlinepare.net</a:t>
            </a:r>
            <a:r>
              <a:rPr lang="en-GB" dirty="0"/>
              <a:t> </a:t>
            </a:r>
          </a:p>
        </p:txBody>
      </p:sp>
      <p:pic>
        <p:nvPicPr>
          <p:cNvPr id="8" name="Picture 7" descr="Qr code&#10;&#10;Description automatically generated">
            <a:extLst>
              <a:ext uri="{FF2B5EF4-FFF2-40B4-BE49-F238E27FC236}">
                <a16:creationId xmlns:a16="http://schemas.microsoft.com/office/drawing/2014/main" id="{9E8D5898-CE60-452F-A54B-F6E2558247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5116" y="3616845"/>
            <a:ext cx="2383559" cy="238355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71E9DD7-95D1-4CFA-950C-C22E90A222CB}"/>
              </a:ext>
            </a:extLst>
          </p:cNvPr>
          <p:cNvSpPr txBox="1"/>
          <p:nvPr/>
        </p:nvSpPr>
        <p:spPr>
          <a:xfrm>
            <a:off x="4190744" y="3209119"/>
            <a:ext cx="2256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hlinkClick r:id="rId5"/>
              </a:rPr>
              <a:t>www.nmc.org.uk/standards/nursing-associates</a:t>
            </a:r>
            <a:r>
              <a:rPr lang="en-GB" sz="1400" dirty="0"/>
              <a:t> </a:t>
            </a: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C1DB7E0D-71EE-4F16-BF6E-ECEF90DA04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1643891"/>
              </p:ext>
            </p:extLst>
          </p:nvPr>
        </p:nvGraphicFramePr>
        <p:xfrm>
          <a:off x="0" y="3861048"/>
          <a:ext cx="4427984" cy="3048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2881168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A2723-0CFF-42C1-8732-46A476D04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548680"/>
            <a:ext cx="5112568" cy="1080120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3400" b="1" dirty="0"/>
              <a:t>SNA entry requirements </a:t>
            </a:r>
          </a:p>
          <a:p>
            <a:pPr marL="0" indent="0">
              <a:lnSpc>
                <a:spcPct val="90000"/>
              </a:lnSpc>
              <a:buNone/>
            </a:pPr>
            <a:endParaRPr lang="en-GB" sz="3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9F5D96-6748-4EF0-BC4B-5CFE96FFF7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834880" cy="5328592"/>
          </a:xfrm>
          <a:ln w="28575">
            <a:noFill/>
          </a:ln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b="1" dirty="0">
                <a:solidFill>
                  <a:srgbClr val="005EB8"/>
                </a:solidFill>
              </a:rPr>
              <a:t>Applicants must possess, 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GCSE Maths and English at Grade 5 (Grade C) and above or, 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Level 2 equivalent, for example, functional skills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b="1" dirty="0">
                <a:solidFill>
                  <a:srgbClr val="005EB8"/>
                </a:solidFill>
              </a:rPr>
              <a:t>Applicants must also possess one of the following (or equivalent)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NVQ Level 3 in Care or related subject or, appropriate care experience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1 A Level or 2 AS Level in an appropriate subject level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AVCE or BTEC National Diploma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QAA recognised Access course. </a:t>
            </a:r>
          </a:p>
        </p:txBody>
      </p:sp>
      <p:pic>
        <p:nvPicPr>
          <p:cNvPr id="8" name="Graphic 7" descr="Diploma roll outline">
            <a:extLst>
              <a:ext uri="{FF2B5EF4-FFF2-40B4-BE49-F238E27FC236}">
                <a16:creationId xmlns:a16="http://schemas.microsoft.com/office/drawing/2014/main" id="{FFC2E6B9-15E9-4555-81AE-A612730C9F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35696" y="5517232"/>
            <a:ext cx="1678831" cy="1678831"/>
          </a:xfrm>
          <a:prstGeom prst="rect">
            <a:avLst/>
          </a:prstGeom>
        </p:spPr>
      </p:pic>
      <p:pic>
        <p:nvPicPr>
          <p:cNvPr id="10" name="Picture 9" descr="Qr code&#10;&#10;Description automatically generated">
            <a:extLst>
              <a:ext uri="{FF2B5EF4-FFF2-40B4-BE49-F238E27FC236}">
                <a16:creationId xmlns:a16="http://schemas.microsoft.com/office/drawing/2014/main" id="{BCD1728F-3777-4EE2-9A0D-5FB953E506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1373" y="1857094"/>
            <a:ext cx="2150228" cy="215022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220E9A3-60CD-4C95-ABFD-B13C36533D51}"/>
              </a:ext>
            </a:extLst>
          </p:cNvPr>
          <p:cNvSpPr txBox="1"/>
          <p:nvPr/>
        </p:nvSpPr>
        <p:spPr>
          <a:xfrm>
            <a:off x="5341911" y="1331861"/>
            <a:ext cx="29594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hlinkClick r:id="rId5"/>
              </a:rPr>
              <a:t>https://www.hee.nhs.uk/our-work/nursing-associates</a:t>
            </a:r>
            <a:r>
              <a:rPr lang="en-GB" sz="1600" dirty="0"/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CABAC87-9AD7-4D65-9C5E-C716C4B67F2D}"/>
              </a:ext>
            </a:extLst>
          </p:cNvPr>
          <p:cNvSpPr txBox="1"/>
          <p:nvPr/>
        </p:nvSpPr>
        <p:spPr>
          <a:xfrm>
            <a:off x="5331060" y="3943441"/>
            <a:ext cx="343312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hlinkClick r:id="rId6"/>
              </a:rPr>
              <a:t>https://www.nmc.org.uk/about-us/our-role/who-we-regulate/nursing-associates/</a:t>
            </a:r>
            <a:r>
              <a:rPr lang="en-GB" sz="1600" dirty="0"/>
              <a:t> </a:t>
            </a:r>
          </a:p>
        </p:txBody>
      </p:sp>
      <p:pic>
        <p:nvPicPr>
          <p:cNvPr id="15" name="Picture 14" descr="Qr code&#10;&#10;Description automatically generated">
            <a:extLst>
              <a:ext uri="{FF2B5EF4-FFF2-40B4-BE49-F238E27FC236}">
                <a16:creationId xmlns:a16="http://schemas.microsoft.com/office/drawing/2014/main" id="{4B5B8A19-A019-4755-A130-A8BA7955DC2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744" y="4712774"/>
            <a:ext cx="2150228" cy="2150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934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ast Cheshire NHS">
      <a:dk1>
        <a:sysClr val="windowText" lastClr="000000"/>
      </a:dk1>
      <a:lt1>
        <a:sysClr val="window" lastClr="FFFFFF"/>
      </a:lt1>
      <a:dk2>
        <a:srgbClr val="005EB8"/>
      </a:dk2>
      <a:lt2>
        <a:srgbClr val="FAE100"/>
      </a:lt2>
      <a:accent1>
        <a:srgbClr val="003087"/>
      </a:accent1>
      <a:accent2>
        <a:srgbClr val="0072CE"/>
      </a:accent2>
      <a:accent3>
        <a:srgbClr val="006747"/>
      </a:accent3>
      <a:accent4>
        <a:srgbClr val="009639"/>
      </a:accent4>
      <a:accent5>
        <a:srgbClr val="330072"/>
      </a:accent5>
      <a:accent6>
        <a:srgbClr val="8A1538"/>
      </a:accent6>
      <a:hlink>
        <a:srgbClr val="003087"/>
      </a:hlink>
      <a:folHlink>
        <a:srgbClr val="41B6E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7E04F56387AB48A4371133F12667E3" ma:contentTypeVersion="0" ma:contentTypeDescription="Create a new document." ma:contentTypeScope="" ma:versionID="f0b896a6ad8360a0004c9516de88892b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10669752-A5B1-48D9-BD18-FE1AAE4294DC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7C49B66-9093-4702-8FD6-93F5FBF522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5B8FAB-63E5-4E60-9E78-C80F0234D9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400</Words>
  <Application>Microsoft Office PowerPoint</Application>
  <PresentationFormat>On-screen Show (4:3)</PresentationFormat>
  <Paragraphs>35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Student Nursing Associates (SNA) Not offering in 2025/26 </vt:lpstr>
      <vt:lpstr>Practice Assessment for SNA’s </vt:lpstr>
      <vt:lpstr>SNA entry requirements  </vt:lpstr>
    </vt:vector>
  </TitlesOfParts>
  <Company>East Cheshire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MITCHELL, Sarah (EAST CHESHIRE NHS TRUST)</cp:lastModifiedBy>
  <cp:revision>21</cp:revision>
  <cp:lastPrinted>2022-02-28T11:40:45Z</cp:lastPrinted>
  <dcterms:created xsi:type="dcterms:W3CDTF">2017-02-09T11:15:07Z</dcterms:created>
  <dcterms:modified xsi:type="dcterms:W3CDTF">2025-09-02T07:08:42Z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0x0101001E7E04F56387AB48A4371133F12667E3</vt:lpwstr>
  </property>
</Properties>
</file>