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A1B61-BEA8-4FAB-A3C5-383808269D3B}" type="datetimeFigureOut">
              <a:rPr lang="en-GB" smtClean="0"/>
              <a:t>22/07/2025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B6844-23D7-4680-A636-4CB6A8FB919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091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945A94-E270-4980-997D-89FD6613865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66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61D5A-9336-43B8-A31A-1D60579F4DE6}" type="datetimeFigureOut">
              <a:rPr lang="en-GB" smtClean="0"/>
              <a:t>22/07/2025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258" y="0"/>
            <a:ext cx="6542743" cy="220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819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22/07/2025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989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6603347" y="1"/>
            <a:ext cx="5588653" cy="14847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3" y="800709"/>
            <a:ext cx="6912768" cy="136815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92897"/>
            <a:ext cx="10972800" cy="363326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22/07/2025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42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6603347" y="1"/>
            <a:ext cx="5588653" cy="14847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2" y="548680"/>
            <a:ext cx="6816757" cy="108012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8841"/>
            <a:ext cx="53848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8841"/>
            <a:ext cx="53848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22/07/2025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046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22/07/2025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53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1500989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22/07/2025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6603347" y="1"/>
            <a:ext cx="5588653" cy="148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85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22/07/2025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6603347" y="1"/>
            <a:ext cx="5588653" cy="148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92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683054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340768"/>
            <a:ext cx="6815667" cy="47853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22/07/2025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6603347" y="1"/>
            <a:ext cx="5588653" cy="148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24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484786"/>
            <a:ext cx="7315200" cy="324278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22/07/2025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6603347" y="1"/>
            <a:ext cx="5588653" cy="148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36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22/07/2025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487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61D5A-9336-43B8-A31A-1D60579F4DE6}" type="datetimeFigureOut">
              <a:rPr lang="en-GB" smtClean="0"/>
              <a:t>22/07/2025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ers.nhs.uk/career-planning/study-and-training/nhs-apprenticeships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prospects.ac.uk/jobs-and-work-experience/job-sectors/healthcare/nursing-apprenticeships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58" y="61753"/>
            <a:ext cx="9979716" cy="1471975"/>
          </a:xfrm>
        </p:spPr>
        <p:txBody>
          <a:bodyPr anchor="ctr">
            <a:normAutofit fontScale="90000"/>
          </a:bodyPr>
          <a:lstStyle/>
          <a:p>
            <a:r>
              <a:rPr lang="en-GB" sz="3600" b="1" dirty="0"/>
              <a:t>Registered Nursing Degree Apprenticeship (RNDA)</a:t>
            </a:r>
            <a:br>
              <a:rPr lang="en-GB" sz="3600" b="1" dirty="0"/>
            </a:br>
            <a:r>
              <a:rPr lang="en-GB" sz="3600" b="1" dirty="0">
                <a:solidFill>
                  <a:schemeClr val="accent6"/>
                </a:solidFill>
              </a:rPr>
              <a:t>Not offering </a:t>
            </a:r>
            <a:r>
              <a:rPr lang="en-GB" sz="3600" b="1">
                <a:solidFill>
                  <a:schemeClr val="accent6"/>
                </a:solidFill>
              </a:rPr>
              <a:t>in 2025-2026</a:t>
            </a:r>
            <a:endParaRPr lang="en-GB" sz="3600" b="1" dirty="0">
              <a:solidFill>
                <a:schemeClr val="accent6"/>
              </a:solidFill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E9AA3F7-8426-4447-9F0C-95AF66DE1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5284" y="1173339"/>
            <a:ext cx="10964411" cy="1073020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5EB8"/>
                </a:solidFill>
              </a:rPr>
              <a:t>Healthcare professionals with the right skills, qualifications and experience can take their career in a new direction by completing a degree-level nursing apprenticeship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2"/>
          </p:nvPr>
        </p:nvSpPr>
        <p:spPr>
          <a:xfrm>
            <a:off x="478172" y="2359241"/>
            <a:ext cx="5543215" cy="4437005"/>
          </a:xfrm>
          <a:ln w="28575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2000" dirty="0"/>
              <a:t>Offered as a Level 6 degree apprenticeship, leading to a Bachelors degree and full Registered Nurse status on completion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Usually takes 3-4 years (depending on the training provider)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Learning fits around the apprentice’s work commitments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Involves flexible theory learning, with clinical placements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Tuition fees are covered and RNDA’s are employees of the Trust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Applicants must have </a:t>
            </a:r>
            <a:r>
              <a:rPr lang="en-GB" sz="2000"/>
              <a:t>maths and </a:t>
            </a:r>
            <a:r>
              <a:rPr lang="en-GB" sz="2000" dirty="0"/>
              <a:t>English at Level 2 (GCSE or equivalent)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A8FF8F89-B74B-4A46-B3F5-6DF3BB5BC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31017" y="2359241"/>
            <a:ext cx="6165908" cy="4073385"/>
          </a:xfrm>
          <a:ln w="28575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>
              <a:hlinkClick r:id="rId3"/>
            </a:endParaRPr>
          </a:p>
          <a:p>
            <a:pPr marL="0" indent="0">
              <a:buNone/>
            </a:pPr>
            <a:endParaRPr lang="en-US" sz="1600" b="1" dirty="0">
              <a:hlinkClick r:id="rId3"/>
            </a:endParaRPr>
          </a:p>
          <a:p>
            <a:pPr marL="0" indent="0">
              <a:buNone/>
            </a:pPr>
            <a:endParaRPr lang="en-US" sz="1600" b="1" dirty="0">
              <a:hlinkClick r:id="rId3"/>
            </a:endParaRPr>
          </a:p>
          <a:p>
            <a:pPr marL="0" indent="0">
              <a:buNone/>
            </a:pPr>
            <a:endParaRPr lang="en-US" sz="1600" b="1" dirty="0">
              <a:hlinkClick r:id="rId3"/>
            </a:endParaRPr>
          </a:p>
          <a:p>
            <a:pPr marL="0" indent="0">
              <a:buNone/>
            </a:pPr>
            <a:endParaRPr lang="en-US" sz="1600" b="1" dirty="0">
              <a:hlinkClick r:id="rId3"/>
            </a:endParaRPr>
          </a:p>
          <a:p>
            <a:pPr marL="0" indent="0">
              <a:buNone/>
            </a:pPr>
            <a:endParaRPr lang="en-US" sz="1600" b="1" dirty="0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EA8FBEE0-193A-4CB0-93A2-C4F5B5618DB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01" t="14001" r="17240" b="18500"/>
          <a:stretch/>
        </p:blipFill>
        <p:spPr>
          <a:xfrm>
            <a:off x="10164274" y="61754"/>
            <a:ext cx="2027726" cy="1322429"/>
          </a:xfrm>
          <a:prstGeom prst="rect">
            <a:avLst/>
          </a:prstGeom>
        </p:spPr>
      </p:pic>
      <p:pic>
        <p:nvPicPr>
          <p:cNvPr id="9" name="Picture 8" descr="Qr code&#10;&#10;Description automatically generated">
            <a:extLst>
              <a:ext uri="{FF2B5EF4-FFF2-40B4-BE49-F238E27FC236}">
                <a16:creationId xmlns:a16="http://schemas.microsoft.com/office/drawing/2014/main" id="{0C448F09-A97C-4874-A20C-467FFB69B9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719" y="3357944"/>
            <a:ext cx="2912116" cy="29121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1C3030E-2670-4420-86A7-7ED15A11C875}"/>
              </a:ext>
            </a:extLst>
          </p:cNvPr>
          <p:cNvSpPr txBox="1"/>
          <p:nvPr/>
        </p:nvSpPr>
        <p:spPr>
          <a:xfrm>
            <a:off x="8945460" y="2390420"/>
            <a:ext cx="2768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200" b="1" dirty="0">
                <a:hlinkClick r:id="rId3"/>
              </a:rPr>
              <a:t>https://www.healthcareers.nhs.uk/</a:t>
            </a:r>
          </a:p>
          <a:p>
            <a:pPr marL="0" indent="0">
              <a:buNone/>
            </a:pPr>
            <a:r>
              <a:rPr lang="en-US" sz="1200" b="1" dirty="0">
                <a:hlinkClick r:id="rId3"/>
              </a:rPr>
              <a:t>career-planning/</a:t>
            </a:r>
          </a:p>
          <a:p>
            <a:pPr marL="0" indent="0">
              <a:buNone/>
            </a:pPr>
            <a:r>
              <a:rPr lang="en-US" sz="1200" b="1" dirty="0">
                <a:hlinkClick r:id="rId3"/>
              </a:rPr>
              <a:t>study-and-training/nhs-apprenticeships</a:t>
            </a:r>
            <a:r>
              <a:rPr lang="en-US" sz="1200" b="1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EA608B-B692-4B5C-BDD4-325F0E7DE58D}"/>
              </a:ext>
            </a:extLst>
          </p:cNvPr>
          <p:cNvSpPr txBox="1"/>
          <p:nvPr/>
        </p:nvSpPr>
        <p:spPr>
          <a:xfrm>
            <a:off x="6096000" y="2414065"/>
            <a:ext cx="26195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200" b="1" dirty="0">
                <a:hlinkClick r:id="rId6"/>
              </a:rPr>
              <a:t>https://www.prospects.ac.uk/</a:t>
            </a:r>
          </a:p>
          <a:p>
            <a:pPr marL="0" indent="0">
              <a:buNone/>
            </a:pPr>
            <a:r>
              <a:rPr lang="en-US" sz="1200" b="1" dirty="0">
                <a:hlinkClick r:id="rId6"/>
              </a:rPr>
              <a:t>jobs-and-work-experience/</a:t>
            </a:r>
          </a:p>
          <a:p>
            <a:pPr marL="0" indent="0">
              <a:buNone/>
            </a:pPr>
            <a:r>
              <a:rPr lang="en-US" sz="1200" b="1" dirty="0">
                <a:hlinkClick r:id="rId6"/>
              </a:rPr>
              <a:t>job-sectors/healthcare/nursing</a:t>
            </a:r>
          </a:p>
          <a:p>
            <a:pPr marL="0" indent="0">
              <a:buNone/>
            </a:pPr>
            <a:r>
              <a:rPr lang="en-US" sz="1200" b="1" dirty="0">
                <a:hlinkClick r:id="rId6"/>
              </a:rPr>
              <a:t>-apprenticeships</a:t>
            </a:r>
            <a:endParaRPr lang="en-US" sz="1200" b="1" dirty="0"/>
          </a:p>
        </p:txBody>
      </p:sp>
      <p:pic>
        <p:nvPicPr>
          <p:cNvPr id="11" name="Picture 10" descr="Qr code&#10;&#10;Description automatically generated">
            <a:extLst>
              <a:ext uri="{FF2B5EF4-FFF2-40B4-BE49-F238E27FC236}">
                <a16:creationId xmlns:a16="http://schemas.microsoft.com/office/drawing/2014/main" id="{021D5DF8-44B1-4AB7-B282-B7CE97E0F0C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4835" y="3370963"/>
            <a:ext cx="2912117" cy="291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8179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ast Cheshire NHS">
      <a:dk1>
        <a:sysClr val="windowText" lastClr="000000"/>
      </a:dk1>
      <a:lt1>
        <a:sysClr val="window" lastClr="FFFFFF"/>
      </a:lt1>
      <a:dk2>
        <a:srgbClr val="005EB8"/>
      </a:dk2>
      <a:lt2>
        <a:srgbClr val="FAE100"/>
      </a:lt2>
      <a:accent1>
        <a:srgbClr val="003087"/>
      </a:accent1>
      <a:accent2>
        <a:srgbClr val="0072CE"/>
      </a:accent2>
      <a:accent3>
        <a:srgbClr val="006747"/>
      </a:accent3>
      <a:accent4>
        <a:srgbClr val="009639"/>
      </a:accent4>
      <a:accent5>
        <a:srgbClr val="330072"/>
      </a:accent5>
      <a:accent6>
        <a:srgbClr val="8A1538"/>
      </a:accent6>
      <a:hlink>
        <a:srgbClr val="003087"/>
      </a:hlink>
      <a:folHlink>
        <a:srgbClr val="41B6E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142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Registered Nursing Degree Apprenticeship (RNDA) Not offering in 2025-2026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Registered Nursing Degree Apprenticeship (RNDA)</dc:title>
  <dc:creator>BRADBURY, Elaine (EAST CHESHIRE NHS TRUST - RJN)</dc:creator>
  <cp:lastModifiedBy>MITCHELL, Sarah (EAST CHESHIRE NHS TRUST)</cp:lastModifiedBy>
  <cp:revision>4</cp:revision>
  <dcterms:created xsi:type="dcterms:W3CDTF">2022-03-28T10:09:53Z</dcterms:created>
  <dcterms:modified xsi:type="dcterms:W3CDTF">2025-07-22T10:19:14Z</dcterms:modified>
</cp:coreProperties>
</file>